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20" r:id="rId1"/>
  </p:sldMasterIdLst>
  <p:notesMasterIdLst>
    <p:notesMasterId r:id="rId53"/>
  </p:notesMasterIdLst>
  <p:handoutMasterIdLst>
    <p:handoutMasterId r:id="rId54"/>
  </p:handoutMasterIdLst>
  <p:sldIdLst>
    <p:sldId id="913" r:id="rId2"/>
    <p:sldId id="920" r:id="rId3"/>
    <p:sldId id="551" r:id="rId4"/>
    <p:sldId id="536" r:id="rId5"/>
    <p:sldId id="537" r:id="rId6"/>
    <p:sldId id="538" r:id="rId7"/>
    <p:sldId id="933" r:id="rId8"/>
    <p:sldId id="931" r:id="rId9"/>
    <p:sldId id="540" r:id="rId10"/>
    <p:sldId id="552" r:id="rId11"/>
    <p:sldId id="541" r:id="rId12"/>
    <p:sldId id="542" r:id="rId13"/>
    <p:sldId id="553" r:id="rId14"/>
    <p:sldId id="937" r:id="rId15"/>
    <p:sldId id="944" r:id="rId16"/>
    <p:sldId id="941" r:id="rId17"/>
    <p:sldId id="935" r:id="rId18"/>
    <p:sldId id="943" r:id="rId19"/>
    <p:sldId id="942" r:id="rId20"/>
    <p:sldId id="939" r:id="rId21"/>
    <p:sldId id="940" r:id="rId22"/>
    <p:sldId id="938" r:id="rId23"/>
    <p:sldId id="934" r:id="rId24"/>
    <p:sldId id="554" r:id="rId25"/>
    <p:sldId id="555" r:id="rId26"/>
    <p:sldId id="556" r:id="rId27"/>
    <p:sldId id="557" r:id="rId28"/>
    <p:sldId id="558" r:id="rId29"/>
    <p:sldId id="559" r:id="rId30"/>
    <p:sldId id="560" r:id="rId31"/>
    <p:sldId id="561" r:id="rId32"/>
    <p:sldId id="562" r:id="rId33"/>
    <p:sldId id="563" r:id="rId34"/>
    <p:sldId id="564" r:id="rId35"/>
    <p:sldId id="565" r:id="rId36"/>
    <p:sldId id="543" r:id="rId37"/>
    <p:sldId id="544" r:id="rId38"/>
    <p:sldId id="932" r:id="rId39"/>
    <p:sldId id="546" r:id="rId40"/>
    <p:sldId id="547" r:id="rId41"/>
    <p:sldId id="580" r:id="rId42"/>
    <p:sldId id="581" r:id="rId43"/>
    <p:sldId id="548" r:id="rId44"/>
    <p:sldId id="632" r:id="rId45"/>
    <p:sldId id="923" r:id="rId46"/>
    <p:sldId id="925" r:id="rId47"/>
    <p:sldId id="927" r:id="rId48"/>
    <p:sldId id="611" r:id="rId49"/>
    <p:sldId id="928" r:id="rId50"/>
    <p:sldId id="634" r:id="rId51"/>
    <p:sldId id="926" r:id="rId52"/>
  </p:sldIdLst>
  <p:sldSz cx="9144000" cy="6858000" type="screen4x3"/>
  <p:notesSz cx="6669088" cy="99266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00"/>
    <a:srgbClr val="E5FFFF"/>
    <a:srgbClr val="CCFFFF"/>
    <a:srgbClr val="FF6600"/>
    <a:srgbClr val="FDFFE1"/>
    <a:srgbClr val="FBFFCD"/>
    <a:srgbClr val="FFFFCC"/>
    <a:srgbClr val="00C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8" autoAdjust="0"/>
    <p:restoredTop sz="93469" autoAdjust="0"/>
  </p:normalViewPr>
  <p:slideViewPr>
    <p:cSldViewPr snapToGrid="0" snapToObjects="1">
      <p:cViewPr varScale="1">
        <p:scale>
          <a:sx n="115" d="100"/>
          <a:sy n="115" d="100"/>
        </p:scale>
        <p:origin x="9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834" y="-108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66.wmf"/><Relationship Id="rId7" Type="http://schemas.openxmlformats.org/officeDocument/2006/relationships/image" Target="../media/image70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10" Type="http://schemas.openxmlformats.org/officeDocument/2006/relationships/image" Target="../media/image73.wmf"/><Relationship Id="rId4" Type="http://schemas.openxmlformats.org/officeDocument/2006/relationships/image" Target="../media/image67.wmf"/><Relationship Id="rId9" Type="http://schemas.openxmlformats.org/officeDocument/2006/relationships/image" Target="../media/image7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52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8.wmf"/><Relationship Id="rId7" Type="http://schemas.openxmlformats.org/officeDocument/2006/relationships/image" Target="../media/image67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Relationship Id="rId9" Type="http://schemas.openxmlformats.org/officeDocument/2006/relationships/image" Target="../media/image9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5" Type="http://schemas.openxmlformats.org/officeDocument/2006/relationships/image" Target="../media/image45.wmf"/><Relationship Id="rId4" Type="http://schemas.openxmlformats.org/officeDocument/2006/relationships/image" Target="../media/image9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2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0" Type="http://schemas.openxmlformats.org/officeDocument/2006/relationships/image" Target="../media/image19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6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5" Type="http://schemas.openxmlformats.org/officeDocument/2006/relationships/image" Target="../media/image3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Relationship Id="rId14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35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12" Type="http://schemas.openxmlformats.org/officeDocument/2006/relationships/image" Target="../media/image24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11" Type="http://schemas.openxmlformats.org/officeDocument/2006/relationships/image" Target="../media/image38.wmf"/><Relationship Id="rId5" Type="http://schemas.openxmlformats.org/officeDocument/2006/relationships/image" Target="../media/image29.wmf"/><Relationship Id="rId10" Type="http://schemas.openxmlformats.org/officeDocument/2006/relationships/image" Target="../media/image34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Relationship Id="rId14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50.wmf"/><Relationship Id="rId2" Type="http://schemas.openxmlformats.org/officeDocument/2006/relationships/image" Target="../media/image46.wmf"/><Relationship Id="rId1" Type="http://schemas.openxmlformats.org/officeDocument/2006/relationships/image" Target="../media/image38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53.wmf"/><Relationship Id="rId7" Type="http://schemas.openxmlformats.org/officeDocument/2006/relationships/image" Target="../media/image57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0306" tIns="45153" rIns="90306" bIns="45153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0306" tIns="45153" rIns="90306" bIns="45153" rtlCol="0"/>
          <a:lstStyle>
            <a:lvl1pPr algn="r">
              <a:defRPr sz="1200"/>
            </a:lvl1pPr>
          </a:lstStyle>
          <a:p>
            <a:fld id="{D2AFFDCC-BA68-493D-B524-79DFF9986B8F}" type="datetimeFigureOut">
              <a:rPr kumimoji="1" lang="ja-JP" altLang="en-US" smtClean="0"/>
              <a:pPr/>
              <a:t>2020/1/23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6332"/>
          </a:xfrm>
          <a:prstGeom prst="rect">
            <a:avLst/>
          </a:prstGeom>
        </p:spPr>
        <p:txBody>
          <a:bodyPr vert="horz" lIns="90306" tIns="45153" rIns="90306" bIns="45153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6332"/>
          </a:xfrm>
          <a:prstGeom prst="rect">
            <a:avLst/>
          </a:prstGeom>
        </p:spPr>
        <p:txBody>
          <a:bodyPr vert="horz" lIns="90306" tIns="45153" rIns="90306" bIns="45153" rtlCol="0" anchor="b"/>
          <a:lstStyle>
            <a:lvl1pPr algn="r">
              <a:defRPr sz="1200"/>
            </a:lvl1pPr>
          </a:lstStyle>
          <a:p>
            <a:fld id="{04A2F816-0DA0-4FB7-9616-3DAF1580F46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5956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7607" y="0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ja-JP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0938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909" y="4715153"/>
            <a:ext cx="533527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4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7607" y="9428584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61AF0BA-1EB9-455A-8EB8-67EE23DA8AE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531266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3588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aseline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0EC1F-EE93-CF40-91A9-08C6B1DE28B7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3547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46D54CB-100F-324F-BF7C-4E4692CC16B7}" type="slidenum">
              <a:rPr lang="en-US" altLang="ja-JP" sz="1200"/>
              <a:pPr/>
              <a:t>25</a:t>
            </a:fld>
            <a:endParaRPr lang="en-US" altLang="ja-JP" sz="1200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959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1B2BC1C-0253-5D46-9BF0-33383A13BCC7}" type="slidenum">
              <a:rPr lang="en-US" altLang="ja-JP" sz="1200"/>
              <a:pPr/>
              <a:t>26</a:t>
            </a:fld>
            <a:endParaRPr lang="en-US" altLang="ja-JP" sz="1200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3930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7BF832E-0342-1643-B3DD-D0DDB533A4C4}" type="slidenum">
              <a:rPr lang="en-US" altLang="ja-JP" sz="1200"/>
              <a:pPr/>
              <a:t>27</a:t>
            </a:fld>
            <a:endParaRPr lang="en-US" altLang="ja-JP" sz="1200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483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E58C2AB-EDA4-3745-8CF5-15EF03632DEE}" type="slidenum">
              <a:rPr lang="en-US" altLang="ja-JP" sz="1200"/>
              <a:pPr/>
              <a:t>28</a:t>
            </a:fld>
            <a:endParaRPr lang="en-US" altLang="ja-JP" sz="1200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13275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570948-E1F6-0847-B462-E9854AAE9EFA}" type="slidenum">
              <a:rPr lang="en-US" altLang="ja-JP" sz="1200"/>
              <a:pPr/>
              <a:t>29</a:t>
            </a:fld>
            <a:endParaRPr lang="en-US" altLang="ja-JP" sz="1200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62981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629E781-2A89-7841-8B0B-415B7F4AA8D1}" type="slidenum">
              <a:rPr lang="en-US" altLang="ja-JP" sz="1200"/>
              <a:pPr/>
              <a:t>30</a:t>
            </a:fld>
            <a:endParaRPr lang="en-US" altLang="ja-JP" sz="1200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39405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2290714-77BD-6844-A1B9-66AD322936AA}" type="slidenum">
              <a:rPr lang="en-US" altLang="ja-JP" sz="1200"/>
              <a:pPr/>
              <a:t>31</a:t>
            </a:fld>
            <a:endParaRPr lang="en-US" altLang="ja-JP" sz="1200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2201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A3B6A39-1FE5-9743-B3C7-DD4A5CDF6AF6}" type="slidenum">
              <a:rPr lang="en-US" altLang="ja-JP" sz="1200"/>
              <a:pPr/>
              <a:t>32</a:t>
            </a:fld>
            <a:endParaRPr lang="en-US" altLang="ja-JP" sz="1200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857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A53D5E8-14C1-2F4E-905D-E0F7AE8EE4AC}" type="slidenum">
              <a:rPr lang="en-US" altLang="ja-JP" sz="1200"/>
              <a:pPr/>
              <a:t>33</a:t>
            </a:fld>
            <a:endParaRPr lang="en-US" altLang="ja-JP" sz="120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724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BC43FEE-5022-9246-8715-CB05BF37BC77}" type="slidenum">
              <a:rPr lang="en-US" altLang="ja-JP" sz="1200"/>
              <a:pPr/>
              <a:t>34</a:t>
            </a:fld>
            <a:endParaRPr lang="en-US" altLang="ja-JP" sz="120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5866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918B00C-2650-D646-8CC1-A2C02CC364E6}" type="slidenum">
              <a:rPr lang="en-US" altLang="ja-JP" sz="1200"/>
              <a:pPr/>
              <a:t>9</a:t>
            </a:fld>
            <a:endParaRPr lang="en-US" altLang="ja-JP" sz="1200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46282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284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4DF3A22-5AD4-4945-98F0-D2C28E6EABAA}" type="slidenum">
              <a:rPr lang="en-US" altLang="ja-JP" sz="1200"/>
              <a:pPr/>
              <a:t>10</a:t>
            </a:fld>
            <a:endParaRPr lang="en-US" altLang="ja-JP" sz="1200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82505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0D0AE62-5473-E744-8838-3B6D00A293D8}" type="slidenum">
              <a:rPr lang="en-US" altLang="ja-JP" sz="1200"/>
              <a:pPr/>
              <a:t>11</a:t>
            </a:fld>
            <a:endParaRPr lang="en-US" altLang="ja-JP" sz="1200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731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3E49721-130A-5940-8902-97C82C135FDF}" type="slidenum">
              <a:rPr lang="en-US" altLang="ja-JP" sz="1200"/>
              <a:pPr/>
              <a:t>12</a:t>
            </a:fld>
            <a:endParaRPr lang="en-US" altLang="ja-JP" sz="1200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778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BC43FEE-5022-9246-8715-CB05BF37BC77}" type="slidenum">
              <a:rPr lang="en-US" altLang="ja-JP" sz="1200"/>
              <a:pPr/>
              <a:t>16</a:t>
            </a:fld>
            <a:endParaRPr lang="en-US" altLang="ja-JP" sz="120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3013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BC43FEE-5022-9246-8715-CB05BF37BC77}" type="slidenum">
              <a:rPr lang="en-US" altLang="ja-JP" sz="1200"/>
              <a:pPr/>
              <a:t>17</a:t>
            </a:fld>
            <a:endParaRPr lang="en-US" altLang="ja-JP" sz="120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88053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D63BA20-80F9-5944-9BFA-176BAB494B26}" type="slidenum">
              <a:rPr lang="en-US" altLang="ja-JP" sz="1200"/>
              <a:pPr/>
              <a:t>23</a:t>
            </a:fld>
            <a:endParaRPr lang="en-US" altLang="ja-JP" sz="12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92232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7167857-C7E8-C74A-AE72-D77A99744D07}" type="slidenum">
              <a:rPr lang="en-US" altLang="ja-JP" sz="1200"/>
              <a:pPr/>
              <a:t>24</a:t>
            </a:fld>
            <a:endParaRPr lang="en-US" altLang="ja-JP" sz="1200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000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33800" y="914400"/>
            <a:ext cx="4953000" cy="1905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33800" y="3810000"/>
            <a:ext cx="4953000" cy="1371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ja-JP" altLang="en-US"/>
              <a:t>マスタ サブタイトルの書式設定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4770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2661F1-F940-AF49-A5A2-7247715D1CA6}" type="datetime1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86600" y="64770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A4EA17A-00AA-490F-85FD-189DBF294B7B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381000" y="4570413"/>
            <a:ext cx="852488" cy="852487"/>
          </a:xfrm>
          <a:prstGeom prst="roundRect">
            <a:avLst>
              <a:gd name="adj" fmla="val 10958"/>
            </a:avLst>
          </a:prstGeom>
          <a:solidFill>
            <a:srgbClr val="6699FF"/>
          </a:solidFill>
          <a:ln w="57150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1357313" y="4572000"/>
            <a:ext cx="852487" cy="852488"/>
          </a:xfrm>
          <a:prstGeom prst="roundRect">
            <a:avLst>
              <a:gd name="adj" fmla="val 10958"/>
            </a:avLst>
          </a:prstGeom>
          <a:solidFill>
            <a:srgbClr val="3366FF"/>
          </a:solidFill>
          <a:ln w="5715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381000" y="5548313"/>
            <a:ext cx="852488" cy="852487"/>
          </a:xfrm>
          <a:prstGeom prst="roundRect">
            <a:avLst>
              <a:gd name="adj" fmla="val 10958"/>
            </a:avLst>
          </a:prstGeom>
          <a:solidFill>
            <a:srgbClr val="FF9900"/>
          </a:solidFill>
          <a:ln w="5715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1357313" y="5548313"/>
            <a:ext cx="852487" cy="852487"/>
          </a:xfrm>
          <a:prstGeom prst="roundRect">
            <a:avLst>
              <a:gd name="adj" fmla="val 10958"/>
            </a:avLst>
          </a:prstGeom>
          <a:solidFill>
            <a:schemeClr val="bg1"/>
          </a:solidFill>
          <a:ln w="57150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88" name="AutoShape 16"/>
          <p:cNvSpPr>
            <a:spLocks noChangeArrowheads="1"/>
          </p:cNvSpPr>
          <p:nvPr/>
        </p:nvSpPr>
        <p:spPr bwMode="auto">
          <a:xfrm>
            <a:off x="2335213" y="5548313"/>
            <a:ext cx="852487" cy="852487"/>
          </a:xfrm>
          <a:prstGeom prst="roundRect">
            <a:avLst>
              <a:gd name="adj" fmla="val 10958"/>
            </a:avLst>
          </a:prstGeom>
          <a:solidFill>
            <a:srgbClr val="6699FF"/>
          </a:solidFill>
          <a:ln w="5715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89" name="AutoShape 17"/>
          <p:cNvSpPr>
            <a:spLocks noChangeArrowheads="1"/>
          </p:cNvSpPr>
          <p:nvPr/>
        </p:nvSpPr>
        <p:spPr bwMode="auto">
          <a:xfrm>
            <a:off x="381000" y="3594100"/>
            <a:ext cx="852488" cy="852488"/>
          </a:xfrm>
          <a:prstGeom prst="roundRect">
            <a:avLst>
              <a:gd name="adj" fmla="val 10958"/>
            </a:avLst>
          </a:prstGeom>
          <a:solidFill>
            <a:schemeClr val="bg1"/>
          </a:solidFill>
          <a:ln w="5715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auto">
          <a:xfrm>
            <a:off x="9067800" y="0"/>
            <a:ext cx="76200" cy="6858000"/>
          </a:xfrm>
          <a:prstGeom prst="rect">
            <a:avLst/>
          </a:prstGeom>
          <a:solidFill>
            <a:srgbClr val="FF9933"/>
          </a:solidFill>
          <a:ln w="9525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1524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C39D560-073C-FF4E-BEDE-F64B8EA56CBC}" type="datetime1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0866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D48ABFB-937F-48CB-BE61-C139551741F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1524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A7D4442-23CA-0940-80C9-9583B257E3AB}" type="datetime1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0866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D48ABFB-937F-48CB-BE61-C139551741F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311" y="4321"/>
            <a:ext cx="1741833" cy="162086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C36FE0F7-344E-D140-9497-2C965CF95DCB}" type="datetime1">
              <a:rPr lang="ja-JP" altLang="en-US" smtClean="0"/>
              <a:t>2020/1/23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45413" y="21847"/>
            <a:ext cx="2759481" cy="13476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9897" y="6569084"/>
            <a:ext cx="457201" cy="365125"/>
          </a:xfrm>
          <a:prstGeom prst="rect">
            <a:avLst/>
          </a:prstGeom>
        </p:spPr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12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311" y="4321"/>
            <a:ext cx="1741833" cy="162086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D8A8F716-0017-3144-BCC3-C94168696294}" type="datetime1">
              <a:rPr lang="ja-JP" altLang="en-US" smtClean="0"/>
              <a:t>2020/1/23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45413" y="21847"/>
            <a:ext cx="2759481" cy="13476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9897" y="6569084"/>
            <a:ext cx="457201" cy="365125"/>
          </a:xfrm>
          <a:prstGeom prst="rect">
            <a:avLst/>
          </a:prstGeom>
        </p:spPr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78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311" y="4321"/>
            <a:ext cx="1741833" cy="162086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47F3D5E0-0C03-4549-BC7A-C63240EE5B2D}" type="datetime1">
              <a:rPr lang="ja-JP" altLang="en-US" smtClean="0"/>
              <a:t>2020/1/23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45413" y="21847"/>
            <a:ext cx="2759481" cy="13476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9897" y="6569084"/>
            <a:ext cx="457201" cy="365125"/>
          </a:xfrm>
          <a:prstGeom prst="rect">
            <a:avLst/>
          </a:prstGeom>
        </p:spPr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32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311" y="4321"/>
            <a:ext cx="1741833" cy="162086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B27513DC-E851-6B40-8D68-AC0F491864D3}" type="datetime1">
              <a:rPr lang="ja-JP" altLang="en-US" smtClean="0"/>
              <a:t>2020/1/23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45413" y="21847"/>
            <a:ext cx="2759481" cy="13476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9897" y="6569084"/>
            <a:ext cx="457201" cy="365125"/>
          </a:xfrm>
          <a:prstGeom prst="rect">
            <a:avLst/>
          </a:prstGeom>
        </p:spPr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1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00311" y="4321"/>
            <a:ext cx="1741833" cy="162086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AEB9CA33-A4AC-2349-918B-6433C37DEAEF}" type="datetime1">
              <a:rPr lang="ja-JP" altLang="en-US" smtClean="0"/>
              <a:t>2020/1/23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45413" y="21847"/>
            <a:ext cx="2759481" cy="13476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9897" y="6569084"/>
            <a:ext cx="457201" cy="365125"/>
          </a:xfrm>
          <a:prstGeom prst="rect">
            <a:avLst/>
          </a:prstGeom>
        </p:spPr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7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>
          <a:xfrm>
            <a:off x="1524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7B78A1D-6E4C-8340-A863-F876C6846AD9}" type="datetime1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1524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505C09B-477B-9E48-A225-938780918FF8}" type="datetime1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70866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D48ABFB-937F-48CB-BE61-C139551741F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1524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C3D472-FB45-C34A-9120-549B9FE5B27D}" type="datetime1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70866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D48ABFB-937F-48CB-BE61-C139551741F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>
          <a:xfrm>
            <a:off x="1524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4978826-594E-2141-9011-24D0A0E9E53B}" type="datetime1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>
          <a:xfrm>
            <a:off x="70866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D48ABFB-937F-48CB-BE61-C139551741F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>
          <a:xfrm>
            <a:off x="1524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ABC79C3-A8F4-344B-A3A4-375391CA3F0A}" type="datetime1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1524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0EB15D9-9427-C74C-B91E-7C66E45BC36C}" type="datetime1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70866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D48ABFB-937F-48CB-BE61-C139551741F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1524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7002380-3181-044E-8663-61F5299294AC}" type="datetime1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>
          <a:xfrm>
            <a:off x="7086600" y="639445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D48ABFB-937F-48CB-BE61-C139551741F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304800"/>
            <a:ext cx="7010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944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1041" name="AutoShape 17"/>
          <p:cNvSpPr>
            <a:spLocks noChangeArrowheads="1"/>
          </p:cNvSpPr>
          <p:nvPr/>
        </p:nvSpPr>
        <p:spPr bwMode="auto">
          <a:xfrm rot="5400000">
            <a:off x="560388" y="150813"/>
            <a:ext cx="347662" cy="347662"/>
          </a:xfrm>
          <a:prstGeom prst="roundRect">
            <a:avLst>
              <a:gd name="adj" fmla="val 10958"/>
            </a:avLst>
          </a:prstGeom>
          <a:solidFill>
            <a:srgbClr val="6699FF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42" name="AutoShape 18"/>
          <p:cNvSpPr>
            <a:spLocks noChangeArrowheads="1"/>
          </p:cNvSpPr>
          <p:nvPr/>
        </p:nvSpPr>
        <p:spPr bwMode="auto">
          <a:xfrm rot="5400000">
            <a:off x="558801" y="560387"/>
            <a:ext cx="347662" cy="347663"/>
          </a:xfrm>
          <a:prstGeom prst="roundRect">
            <a:avLst>
              <a:gd name="adj" fmla="val 10958"/>
            </a:avLst>
          </a:prstGeom>
          <a:solidFill>
            <a:srgbClr val="3366FF"/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43" name="AutoShape 19"/>
          <p:cNvSpPr>
            <a:spLocks noChangeArrowheads="1"/>
          </p:cNvSpPr>
          <p:nvPr/>
        </p:nvSpPr>
        <p:spPr bwMode="auto">
          <a:xfrm rot="5400000">
            <a:off x="149226" y="150812"/>
            <a:ext cx="347662" cy="347663"/>
          </a:xfrm>
          <a:prstGeom prst="roundRect">
            <a:avLst>
              <a:gd name="adj" fmla="val 10958"/>
            </a:avLst>
          </a:prstGeom>
          <a:solidFill>
            <a:srgbClr val="FF9900"/>
          </a:solidFill>
          <a:ln w="28575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44" name="AutoShape 20"/>
          <p:cNvSpPr>
            <a:spLocks noChangeArrowheads="1"/>
          </p:cNvSpPr>
          <p:nvPr/>
        </p:nvSpPr>
        <p:spPr bwMode="auto">
          <a:xfrm rot="5400000">
            <a:off x="149226" y="560387"/>
            <a:ext cx="347662" cy="347663"/>
          </a:xfrm>
          <a:prstGeom prst="roundRect">
            <a:avLst>
              <a:gd name="adj" fmla="val 10958"/>
            </a:avLst>
          </a:prstGeom>
          <a:solidFill>
            <a:schemeClr val="bg1"/>
          </a:solidFill>
          <a:ln w="28575">
            <a:solidFill>
              <a:srgbClr val="6699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45" name="AutoShape 21"/>
          <p:cNvSpPr>
            <a:spLocks noChangeArrowheads="1"/>
          </p:cNvSpPr>
          <p:nvPr/>
        </p:nvSpPr>
        <p:spPr bwMode="auto">
          <a:xfrm rot="5400000">
            <a:off x="149225" y="958850"/>
            <a:ext cx="347663" cy="347663"/>
          </a:xfrm>
          <a:prstGeom prst="roundRect">
            <a:avLst>
              <a:gd name="adj" fmla="val 10958"/>
            </a:avLst>
          </a:prstGeom>
          <a:solidFill>
            <a:srgbClr val="6699FF"/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46" name="AutoShape 22"/>
          <p:cNvSpPr>
            <a:spLocks noChangeArrowheads="1"/>
          </p:cNvSpPr>
          <p:nvPr/>
        </p:nvSpPr>
        <p:spPr bwMode="auto">
          <a:xfrm rot="5400000">
            <a:off x="969963" y="150813"/>
            <a:ext cx="347662" cy="347662"/>
          </a:xfrm>
          <a:prstGeom prst="roundRect">
            <a:avLst>
              <a:gd name="adj" fmla="val 10958"/>
            </a:avLst>
          </a:prstGeom>
          <a:solidFill>
            <a:schemeClr val="bg1"/>
          </a:solidFill>
          <a:ln w="28575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auto">
          <a:xfrm>
            <a:off x="9067800" y="0"/>
            <a:ext cx="76200" cy="6858000"/>
          </a:xfrm>
          <a:prstGeom prst="rect">
            <a:avLst/>
          </a:prstGeom>
          <a:solidFill>
            <a:srgbClr val="FF9933"/>
          </a:solidFill>
          <a:ln w="9525">
            <a:solidFill>
              <a:srgbClr val="FF993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8057584" y="6345816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D48ABFB-937F-48CB-BE61-C139551741FD}" type="slidenum">
              <a:rPr lang="ja-JP" altLang="en-US" sz="1800" b="1" smtClean="0">
                <a:solidFill>
                  <a:schemeClr val="tx2"/>
                </a:solidFill>
                <a:latin typeface="+mn-ea"/>
                <a:ea typeface="+mn-ea"/>
              </a:rPr>
              <a:pPr algn="r"/>
              <a:t>‹#›</a:t>
            </a:fld>
            <a:endParaRPr lang="en-US" altLang="ja-JP" sz="1800" b="1" dirty="0">
              <a:solidFill>
                <a:srgbClr val="3366FF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6" r:id="rId2"/>
    <p:sldLayoutId id="2147483722" r:id="rId3"/>
    <p:sldLayoutId id="2147483723" r:id="rId4"/>
    <p:sldLayoutId id="2147483724" r:id="rId5"/>
    <p:sldLayoutId id="2147483725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41" r:id="rId14"/>
    <p:sldLayoutId id="2147483742" r:id="rId15"/>
    <p:sldLayoutId id="2147483745" r:id="rId16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Lucida Sans Unicode" pitchFamily="34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Lucida Sans Unicode" pitchFamily="34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Lucida Sans Unicode" pitchFamily="34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Lucida Sans Unicode" pitchFamily="34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Lucida Sans Unicode" pitchFamily="34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Lucida Sans Unicode" pitchFamily="34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Lucida Sans Unicode" pitchFamily="34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Lucida Sans Unicode" pitchFamily="34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SzPct val="80000"/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SzPct val="50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SzPct val="50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SzPct val="50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SzPct val="50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SzPct val="50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8.wmf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6.wmf"/><Relationship Id="rId25" Type="http://schemas.openxmlformats.org/officeDocument/2006/relationships/image" Target="../media/image20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22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23" Type="http://schemas.openxmlformats.org/officeDocument/2006/relationships/image" Target="../media/image19.wmf"/><Relationship Id="rId28" Type="http://schemas.openxmlformats.org/officeDocument/2006/relationships/oleObject" Target="../embeddings/oleObject13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7.wmf"/><Relationship Id="rId31" Type="http://schemas.openxmlformats.org/officeDocument/2006/relationships/image" Target="../media/image2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21.wmf"/><Relationship Id="rId30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wmf"/><Relationship Id="rId18" Type="http://schemas.openxmlformats.org/officeDocument/2006/relationships/oleObject" Target="../embeddings/oleObject22.bin"/><Relationship Id="rId26" Type="http://schemas.openxmlformats.org/officeDocument/2006/relationships/oleObject" Target="../embeddings/oleObject26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32.wmf"/><Relationship Id="rId34" Type="http://schemas.openxmlformats.org/officeDocument/2006/relationships/image" Target="../media/image38.wmf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30.wmf"/><Relationship Id="rId25" Type="http://schemas.openxmlformats.org/officeDocument/2006/relationships/image" Target="../media/image34.wmf"/><Relationship Id="rId33" Type="http://schemas.openxmlformats.org/officeDocument/2006/relationships/oleObject" Target="../embeddings/oleObject29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21.bin"/><Relationship Id="rId20" Type="http://schemas.openxmlformats.org/officeDocument/2006/relationships/oleObject" Target="../embeddings/oleObject23.bin"/><Relationship Id="rId29" Type="http://schemas.openxmlformats.org/officeDocument/2006/relationships/image" Target="../media/image36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25.bin"/><Relationship Id="rId32" Type="http://schemas.openxmlformats.org/officeDocument/2006/relationships/image" Target="../media/image37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image" Target="../media/image33.wmf"/><Relationship Id="rId28" Type="http://schemas.openxmlformats.org/officeDocument/2006/relationships/oleObject" Target="../embeddings/oleObject27.bin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31.wmf"/><Relationship Id="rId31" Type="http://schemas.openxmlformats.org/officeDocument/2006/relationships/oleObject" Target="../embeddings/oleObject2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0.bin"/><Relationship Id="rId22" Type="http://schemas.openxmlformats.org/officeDocument/2006/relationships/oleObject" Target="../embeddings/oleObject24.bin"/><Relationship Id="rId27" Type="http://schemas.openxmlformats.org/officeDocument/2006/relationships/image" Target="../media/image35.wmf"/><Relationship Id="rId30" Type="http://schemas.openxmlformats.org/officeDocument/2006/relationships/image" Target="../media/image39.jpeg"/><Relationship Id="rId8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3.wmf"/><Relationship Id="rId4" Type="http://schemas.openxmlformats.org/officeDocument/2006/relationships/image" Target="../media/image39.jpeg"/><Relationship Id="rId9" Type="http://schemas.openxmlformats.org/officeDocument/2006/relationships/oleObject" Target="../embeddings/oleObject3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9.wmf"/><Relationship Id="rId18" Type="http://schemas.openxmlformats.org/officeDocument/2006/relationships/oleObject" Target="../embeddings/oleObject23.bin"/><Relationship Id="rId26" Type="http://schemas.openxmlformats.org/officeDocument/2006/relationships/image" Target="../media/image39.jpeg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33.wmf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31.wmf"/><Relationship Id="rId25" Type="http://schemas.openxmlformats.org/officeDocument/2006/relationships/image" Target="../media/image38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4.bin"/><Relationship Id="rId29" Type="http://schemas.openxmlformats.org/officeDocument/2006/relationships/oleObject" Target="../embeddings/oleObject34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8.wmf"/><Relationship Id="rId24" Type="http://schemas.openxmlformats.org/officeDocument/2006/relationships/oleObject" Target="../embeddings/oleObject29.bin"/><Relationship Id="rId32" Type="http://schemas.openxmlformats.org/officeDocument/2006/relationships/image" Target="../media/image37.wmf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23" Type="http://schemas.openxmlformats.org/officeDocument/2006/relationships/image" Target="../media/image34.wmf"/><Relationship Id="rId28" Type="http://schemas.openxmlformats.org/officeDocument/2006/relationships/image" Target="../media/image24.wmf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32.wmf"/><Relationship Id="rId31" Type="http://schemas.openxmlformats.org/officeDocument/2006/relationships/oleObject" Target="../embeddings/oleObject28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21.bin"/><Relationship Id="rId22" Type="http://schemas.openxmlformats.org/officeDocument/2006/relationships/oleObject" Target="../embeddings/oleObject25.bin"/><Relationship Id="rId27" Type="http://schemas.openxmlformats.org/officeDocument/2006/relationships/oleObject" Target="../embeddings/oleObject15.bin"/><Relationship Id="rId30" Type="http://schemas.openxmlformats.org/officeDocument/2006/relationships/image" Target="../media/image35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48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41.bin"/><Relationship Id="rId17" Type="http://schemas.openxmlformats.org/officeDocument/2006/relationships/image" Target="../media/image50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43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7.wmf"/><Relationship Id="rId5" Type="http://schemas.openxmlformats.org/officeDocument/2006/relationships/image" Target="../media/image38.wmf"/><Relationship Id="rId15" Type="http://schemas.openxmlformats.org/officeDocument/2006/relationships/image" Target="../media/image49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4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51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58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48.bin"/><Relationship Id="rId17" Type="http://schemas.openxmlformats.org/officeDocument/2006/relationships/image" Target="../media/image5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50.bin"/><Relationship Id="rId20" Type="http://schemas.openxmlformats.org/officeDocument/2006/relationships/oleObject" Target="../embeddings/oleObject53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5" Type="http://schemas.openxmlformats.org/officeDocument/2006/relationships/image" Target="../media/image56.wmf"/><Relationship Id="rId10" Type="http://schemas.openxmlformats.org/officeDocument/2006/relationships/oleObject" Target="../embeddings/oleObject47.bin"/><Relationship Id="rId19" Type="http://schemas.openxmlformats.org/officeDocument/2006/relationships/oleObject" Target="../embeddings/oleObject52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4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61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63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60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60.wmf"/><Relationship Id="rId5" Type="http://schemas.openxmlformats.org/officeDocument/2006/relationships/image" Target="../media/image44.wmf"/><Relationship Id="rId15" Type="http://schemas.openxmlformats.org/officeDocument/2006/relationships/image" Target="../media/image62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5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68.wmf"/><Relationship Id="rId18" Type="http://schemas.openxmlformats.org/officeDocument/2006/relationships/oleObject" Target="../embeddings/oleObject68.bin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72.wmf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70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67.bin"/><Relationship Id="rId20" Type="http://schemas.openxmlformats.org/officeDocument/2006/relationships/oleObject" Target="../embeddings/oleObject69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67.wmf"/><Relationship Id="rId5" Type="http://schemas.openxmlformats.org/officeDocument/2006/relationships/image" Target="../media/image64.wmf"/><Relationship Id="rId15" Type="http://schemas.openxmlformats.org/officeDocument/2006/relationships/image" Target="../media/image69.wmf"/><Relationship Id="rId23" Type="http://schemas.openxmlformats.org/officeDocument/2006/relationships/image" Target="../media/image73.wmf"/><Relationship Id="rId10" Type="http://schemas.openxmlformats.org/officeDocument/2006/relationships/oleObject" Target="../embeddings/oleObject64.bin"/><Relationship Id="rId19" Type="http://schemas.openxmlformats.org/officeDocument/2006/relationships/image" Target="../media/image71.w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66.wmf"/><Relationship Id="rId14" Type="http://schemas.openxmlformats.org/officeDocument/2006/relationships/oleObject" Target="../embeddings/oleObject66.bin"/><Relationship Id="rId22" Type="http://schemas.openxmlformats.org/officeDocument/2006/relationships/oleObject" Target="../embeddings/oleObject7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77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7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6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7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13" Type="http://schemas.openxmlformats.org/officeDocument/2006/relationships/image" Target="../media/image82.wmf"/><Relationship Id="rId18" Type="http://schemas.openxmlformats.org/officeDocument/2006/relationships/oleObject" Target="../embeddings/oleObject83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9.wmf"/><Relationship Id="rId12" Type="http://schemas.openxmlformats.org/officeDocument/2006/relationships/oleObject" Target="../embeddings/oleObject80.bin"/><Relationship Id="rId17" Type="http://schemas.openxmlformats.org/officeDocument/2006/relationships/image" Target="../media/image84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82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81.wmf"/><Relationship Id="rId5" Type="http://schemas.openxmlformats.org/officeDocument/2006/relationships/image" Target="../media/image78.wmf"/><Relationship Id="rId15" Type="http://schemas.openxmlformats.org/officeDocument/2006/relationships/image" Target="../media/image83.wmf"/><Relationship Id="rId10" Type="http://schemas.openxmlformats.org/officeDocument/2006/relationships/oleObject" Target="../embeddings/oleObject79.bin"/><Relationship Id="rId19" Type="http://schemas.openxmlformats.org/officeDocument/2006/relationships/image" Target="../media/image85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80.wmf"/><Relationship Id="rId14" Type="http://schemas.openxmlformats.org/officeDocument/2006/relationships/oleObject" Target="../embeddings/oleObject8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image" Target="../media/image90.wmf"/><Relationship Id="rId18" Type="http://schemas.openxmlformats.org/officeDocument/2006/relationships/oleObject" Target="../embeddings/oleObject91.bin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92.wmf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88.bin"/><Relationship Id="rId17" Type="http://schemas.openxmlformats.org/officeDocument/2006/relationships/image" Target="../media/image67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90.bin"/><Relationship Id="rId20" Type="http://schemas.openxmlformats.org/officeDocument/2006/relationships/oleObject" Target="../embeddings/oleObject92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89.wmf"/><Relationship Id="rId5" Type="http://schemas.openxmlformats.org/officeDocument/2006/relationships/image" Target="../media/image86.wmf"/><Relationship Id="rId15" Type="http://schemas.openxmlformats.org/officeDocument/2006/relationships/image" Target="../media/image91.wmf"/><Relationship Id="rId10" Type="http://schemas.openxmlformats.org/officeDocument/2006/relationships/oleObject" Target="../embeddings/oleObject87.bin"/><Relationship Id="rId19" Type="http://schemas.openxmlformats.org/officeDocument/2006/relationships/image" Target="../media/image85.wmf"/><Relationship Id="rId4" Type="http://schemas.openxmlformats.org/officeDocument/2006/relationships/oleObject" Target="../embeddings/oleObject84.bin"/><Relationship Id="rId9" Type="http://schemas.openxmlformats.org/officeDocument/2006/relationships/image" Target="../media/image88.wmf"/><Relationship Id="rId14" Type="http://schemas.openxmlformats.org/officeDocument/2006/relationships/oleObject" Target="../embeddings/oleObject8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13" Type="http://schemas.openxmlformats.org/officeDocument/2006/relationships/image" Target="../media/image45.w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5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0" Type="http://schemas.openxmlformats.org/officeDocument/2006/relationships/oleObject" Target="../embeddings/oleObject96.bin"/><Relationship Id="rId4" Type="http://schemas.openxmlformats.org/officeDocument/2006/relationships/oleObject" Target="../embeddings/oleObject93.bin"/><Relationship Id="rId9" Type="http://schemas.openxmlformats.org/officeDocument/2006/relationships/image" Target="../media/image95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image" Target="../media/image98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31.bin"/><Relationship Id="rId12" Type="http://schemas.openxmlformats.org/officeDocument/2006/relationships/oleObject" Target="../embeddings/oleObject9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43.wmf"/><Relationship Id="rId4" Type="http://schemas.openxmlformats.org/officeDocument/2006/relationships/image" Target="../media/image39.jpeg"/><Relationship Id="rId9" Type="http://schemas.openxmlformats.org/officeDocument/2006/relationships/oleObject" Target="../embeddings/oleObject32.bin"/><Relationship Id="rId14" Type="http://schemas.openxmlformats.org/officeDocument/2006/relationships/oleObject" Target="../embeddings/oleObject9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05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11" Type="http://schemas.openxmlformats.org/officeDocument/2006/relationships/image" Target="../media/image126.png"/><Relationship Id="rId5" Type="http://schemas.openxmlformats.org/officeDocument/2006/relationships/image" Target="../media/image121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20.png"/><Relationship Id="rId9" Type="http://schemas.openxmlformats.org/officeDocument/2006/relationships/image" Target="../media/image106.png"/><Relationship Id="rId1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9UOrMgCfSs" TargetMode="External"/><Relationship Id="rId2" Type="http://schemas.openxmlformats.org/officeDocument/2006/relationships/hyperlink" Target="https://www.youtube.com/watch?v=ixIoDYVfKA0&amp;list=PLJ2TOkh9KONz9EoBnkSeq9WIVlZEk0QW2&amp;index=2&amp;t=0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jp.playstation.com/games/detroit-become-human/trail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67991" y="913599"/>
            <a:ext cx="8582325" cy="1884212"/>
          </a:xfrm>
        </p:spPr>
        <p:txBody>
          <a:bodyPr>
            <a:normAutofit/>
          </a:bodyPr>
          <a:lstStyle/>
          <a:p>
            <a:r>
              <a:rPr kumimoji="1" lang="ja-JP" altLang="en-US" b="1" i="1">
                <a:latin typeface="Helvetica"/>
                <a:cs typeface="Helvetica"/>
              </a:rPr>
              <a:t>ニューラルネットワークの説明</a:t>
            </a:r>
            <a:endParaRPr kumimoji="1" lang="ja-JP" altLang="en-US" b="1" i="1" dirty="0">
              <a:latin typeface="Helvetica"/>
              <a:cs typeface="Helvetic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9522388" y="6569083"/>
            <a:ext cx="495301" cy="365125"/>
          </a:xfrm>
          <a:prstGeom prst="rect">
            <a:avLst/>
          </a:prstGeom>
          <a:noFill/>
        </p:spPr>
        <p:txBody>
          <a:bodyPr vert="horz" lIns="91419" tIns="45709" rIns="91419" bIns="45709" rtlCol="0" anchor="ctr"/>
          <a:lstStyle>
            <a:defPPr>
              <a:defRPr lang="en-US"/>
            </a:defPPr>
            <a:lvl1pPr marL="0" algn="ctr" defTabSz="914184" rtl="0" eaLnBrk="1" latinLnBrk="0" hangingPunct="1"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92" algn="l" defTabSz="9141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4" algn="l" defTabSz="9141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4" algn="l" defTabSz="9141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65" algn="l" defTabSz="9141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57" algn="l" defTabSz="9141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48" algn="l" defTabSz="9141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40" algn="l" defTabSz="9141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31" algn="l" defTabSz="9141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822907-8A9D-4F6B-98F6-913902AD56B5}" type="slidenum">
              <a:rPr lang="en-US" smtClean="0"/>
              <a:pPr/>
              <a:t>0</a:t>
            </a:fld>
            <a:endParaRPr 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67871" y="6280542"/>
            <a:ext cx="397576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>
                <a:latin typeface="Meiryo" panose="020B0604030504040204" pitchFamily="34" charset="-128"/>
                <a:ea typeface="Meiryo" panose="020B0604030504040204" pitchFamily="34" charset="-128"/>
              </a:rPr>
              <a:t>「防災</a:t>
            </a:r>
            <a:r>
              <a:rPr lang="en-US" altLang="ja-JP" sz="1050" dirty="0">
                <a:latin typeface="Meiryo" panose="020B0604030504040204" pitchFamily="34" charset="-128"/>
                <a:ea typeface="Meiryo" panose="020B0604030504040204" pitchFamily="34" charset="-128"/>
              </a:rPr>
              <a:t>×AI</a:t>
            </a:r>
            <a:r>
              <a:rPr lang="ja-JP" altLang="en-US" sz="1050">
                <a:latin typeface="Meiryo" panose="020B0604030504040204" pitchFamily="34" charset="-128"/>
                <a:ea typeface="Meiryo" panose="020B0604030504040204" pitchFamily="34" charset="-128"/>
              </a:rPr>
              <a:t>」特別セミナー</a:t>
            </a:r>
            <a:endParaRPr lang="en-US" altLang="ja-JP" sz="105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1050">
                <a:latin typeface="Meiryo" panose="020B0604030504040204" pitchFamily="34" charset="-128"/>
                <a:ea typeface="Meiryo" panose="020B0604030504040204" pitchFamily="34" charset="-128"/>
              </a:rPr>
              <a:t>「防災技術者・研究者のための</a:t>
            </a:r>
            <a:r>
              <a:rPr lang="en-US" altLang="ja-JP" sz="1050" dirty="0">
                <a:latin typeface="Meiryo" panose="020B0604030504040204" pitchFamily="34" charset="-128"/>
                <a:ea typeface="Meiryo" panose="020B0604030504040204" pitchFamily="34" charset="-128"/>
              </a:rPr>
              <a:t>AI</a:t>
            </a:r>
            <a:r>
              <a:rPr lang="ja-JP" altLang="en-US" sz="1050">
                <a:latin typeface="Meiryo" panose="020B0604030504040204" pitchFamily="34" charset="-128"/>
                <a:ea typeface="Meiryo" panose="020B0604030504040204" pitchFamily="34" charset="-128"/>
              </a:rPr>
              <a:t>入門（</a:t>
            </a:r>
            <a:r>
              <a:rPr lang="en-US" altLang="ja-JP" sz="1050" dirty="0">
                <a:latin typeface="Meiryo" panose="020B0604030504040204" pitchFamily="34" charset="-128"/>
                <a:ea typeface="Meiryo" panose="020B0604030504040204" pitchFamily="34" charset="-128"/>
              </a:rPr>
              <a:t>Deep Learning</a:t>
            </a:r>
            <a:r>
              <a:rPr lang="ja-JP" altLang="en-US" sz="1050">
                <a:latin typeface="Meiryo" panose="020B0604030504040204" pitchFamily="34" charset="-128"/>
                <a:ea typeface="Meiryo" panose="020B0604030504040204" pitchFamily="34" charset="-128"/>
              </a:rPr>
              <a:t>編）」</a:t>
            </a:r>
            <a:endParaRPr lang="en-US" altLang="ja-JP" sz="1050" dirty="0">
              <a:latin typeface="Meiryo" panose="020B0604030504040204" pitchFamily="34" charset="-128"/>
              <a:ea typeface="Meiryo" panose="020B0604030504040204" pitchFamily="34" charset="-128"/>
              <a:cs typeface="Times New Roman"/>
            </a:endParaRPr>
          </a:p>
          <a:p>
            <a:r>
              <a:rPr lang="en-US" altLang="ja-JP" sz="1050" dirty="0">
                <a:latin typeface="Meiryo" panose="020B0604030504040204" pitchFamily="34" charset="-128"/>
                <a:ea typeface="Meiryo" panose="020B0604030504040204" pitchFamily="34" charset="-128"/>
                <a:cs typeface="Times New Roman"/>
              </a:rPr>
              <a:t>2020</a:t>
            </a:r>
            <a:r>
              <a:rPr lang="ja-JP" altLang="en-US" sz="1050">
                <a:latin typeface="Meiryo" panose="020B0604030504040204" pitchFamily="34" charset="-128"/>
                <a:ea typeface="Meiryo" panose="020B0604030504040204" pitchFamily="34" charset="-128"/>
                <a:cs typeface="Times New Roman"/>
              </a:rPr>
              <a:t>年</a:t>
            </a:r>
            <a:r>
              <a:rPr lang="en-US" altLang="ja-JP" sz="1050" dirty="0">
                <a:latin typeface="Meiryo" panose="020B0604030504040204" pitchFamily="34" charset="-128"/>
                <a:ea typeface="Meiryo" panose="020B0604030504040204" pitchFamily="34" charset="-128"/>
                <a:cs typeface="Times New Roman"/>
              </a:rPr>
              <a:t>1</a:t>
            </a:r>
            <a:r>
              <a:rPr lang="ja-JP" altLang="en-US" sz="1050">
                <a:latin typeface="Meiryo" panose="020B0604030504040204" pitchFamily="34" charset="-128"/>
                <a:ea typeface="Meiryo" panose="020B0604030504040204" pitchFamily="34" charset="-128"/>
                <a:cs typeface="Times New Roman"/>
              </a:rPr>
              <a:t>月</a:t>
            </a:r>
            <a:r>
              <a:rPr lang="en-US" altLang="ja-JP" sz="1050" dirty="0">
                <a:latin typeface="Meiryo" panose="020B0604030504040204" pitchFamily="34" charset="-128"/>
                <a:ea typeface="Meiryo" panose="020B0604030504040204" pitchFamily="34" charset="-128"/>
                <a:cs typeface="Times New Roman"/>
              </a:rPr>
              <a:t>27</a:t>
            </a:r>
            <a:r>
              <a:rPr lang="ja-JP" altLang="en-US" sz="1050">
                <a:latin typeface="Meiryo" panose="020B0604030504040204" pitchFamily="34" charset="-128"/>
                <a:ea typeface="Meiryo" panose="020B0604030504040204" pitchFamily="34" charset="-128"/>
                <a:cs typeface="Times New Roman"/>
              </a:rPr>
              <a:t>日＠防災科学技術研究所東京会議室</a:t>
            </a:r>
            <a:endParaRPr lang="ja-JP" altLang="en-US" sz="1050" dirty="0">
              <a:latin typeface="Meiryo" panose="020B0604030504040204" pitchFamily="34" charset="-128"/>
              <a:ea typeface="Meiryo" panose="020B0604030504040204" pitchFamily="34" charset="-128"/>
              <a:cs typeface="Times New Roman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04982E-A481-DC41-A24B-841F864A26E5}"/>
              </a:ext>
            </a:extLst>
          </p:cNvPr>
          <p:cNvSpPr txBox="1"/>
          <p:nvPr/>
        </p:nvSpPr>
        <p:spPr>
          <a:xfrm>
            <a:off x="6077414" y="4381284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木更津工業高等専門学校</a:t>
            </a:r>
            <a:endParaRPr lang="en-US" altLang="ja-JP" dirty="0"/>
          </a:p>
          <a:p>
            <a:r>
              <a:rPr lang="ja-JP" altLang="en-US"/>
              <a:t>情報工学科</a:t>
            </a:r>
            <a:endParaRPr lang="en-US" altLang="ja-JP" dirty="0"/>
          </a:p>
          <a:p>
            <a:r>
              <a:rPr lang="ja-JP" altLang="en-US"/>
              <a:t>大枝真一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5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synap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77" y="404446"/>
            <a:ext cx="4765431" cy="562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398229" y="6031524"/>
            <a:ext cx="2383986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585" i="1">
                <a:solidFill>
                  <a:schemeClr val="tx2"/>
                </a:solidFill>
                <a:latin typeface="Times New Roman" charset="0"/>
                <a:ea typeface="ＭＳ Ｐゴシック" charset="0"/>
              </a:rPr>
              <a:t>シナプスの構成</a:t>
            </a:r>
          </a:p>
        </p:txBody>
      </p:sp>
    </p:spTree>
    <p:extLst>
      <p:ext uri="{BB962C8B-B14F-4D97-AF65-F5344CB8AC3E}">
        <p14:creationId xmlns:p14="http://schemas.microsoft.com/office/powerpoint/2010/main" val="2008953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1151794" y="685801"/>
            <a:ext cx="4132863" cy="60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3323" b="1" i="1" u="sng">
                <a:solidFill>
                  <a:schemeClr val="tx2"/>
                </a:solidFill>
                <a:latin typeface="Times New Roman" charset="0"/>
                <a:ea typeface="ＭＳ Ｐゴシック" charset="0"/>
              </a:rPr>
              <a:t>ニューロンのモデル化</a:t>
            </a:r>
          </a:p>
        </p:txBody>
      </p:sp>
      <p:sp>
        <p:nvSpPr>
          <p:cNvPr id="31747" name="Oval 3"/>
          <p:cNvSpPr>
            <a:spLocks noChangeArrowheads="1"/>
          </p:cNvSpPr>
          <p:nvPr/>
        </p:nvSpPr>
        <p:spPr bwMode="auto">
          <a:xfrm>
            <a:off x="4360985" y="2584938"/>
            <a:ext cx="1406769" cy="175846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5187463" y="3077309"/>
          <a:ext cx="549520" cy="701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" name="数式" r:id="rId4" imgW="177646" imgH="228402" progId="Equation.3">
                  <p:embed/>
                </p:oleObj>
              </mc:Choice>
              <mc:Fallback>
                <p:oleObj name="数式" r:id="rId4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463" y="3077309"/>
                        <a:ext cx="549520" cy="701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9" name="Line 5"/>
          <p:cNvSpPr>
            <a:spLocks noChangeShapeType="1"/>
          </p:cNvSpPr>
          <p:nvPr/>
        </p:nvSpPr>
        <p:spPr bwMode="auto">
          <a:xfrm>
            <a:off x="5767754" y="3429000"/>
            <a:ext cx="140676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2321169" y="3429000"/>
            <a:ext cx="203981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2602523" y="2373923"/>
            <a:ext cx="1688123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3235569" y="1600200"/>
            <a:ext cx="1125415" cy="154744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flipV="1">
            <a:off x="3446584" y="3640015"/>
            <a:ext cx="844062" cy="154744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>
            <a:off x="2039816" y="3640015"/>
            <a:ext cx="2039815" cy="9144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arrow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graphicFrame>
        <p:nvGraphicFramePr>
          <p:cNvPr id="24587" name="Object 11"/>
          <p:cNvGraphicFramePr>
            <a:graphicFrameLocks noChangeAspect="1"/>
          </p:cNvGraphicFramePr>
          <p:nvPr/>
        </p:nvGraphicFramePr>
        <p:xfrm>
          <a:off x="2706567" y="1159120"/>
          <a:ext cx="587619" cy="70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4" name="数式" r:id="rId6" imgW="190500" imgH="228600" progId="Equation.3">
                  <p:embed/>
                </p:oleObj>
              </mc:Choice>
              <mc:Fallback>
                <p:oleObj name="数式" r:id="rId6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567" y="1159120"/>
                        <a:ext cx="587619" cy="701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8" name="Object 12"/>
          <p:cNvGraphicFramePr>
            <a:graphicFrameLocks noChangeAspect="1"/>
          </p:cNvGraphicFramePr>
          <p:nvPr/>
        </p:nvGraphicFramePr>
        <p:xfrm>
          <a:off x="2072054" y="2073520"/>
          <a:ext cx="587620" cy="70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5" name="数式" r:id="rId8" imgW="190500" imgH="228600" progId="Equation.3">
                  <p:embed/>
                </p:oleObj>
              </mc:Choice>
              <mc:Fallback>
                <p:oleObj name="数式" r:id="rId8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2054" y="2073520"/>
                        <a:ext cx="587620" cy="703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9" name="Object 13"/>
          <p:cNvGraphicFramePr>
            <a:graphicFrameLocks noChangeAspect="1"/>
          </p:cNvGraphicFramePr>
          <p:nvPr/>
        </p:nvGraphicFramePr>
        <p:xfrm>
          <a:off x="1789236" y="3058259"/>
          <a:ext cx="589085" cy="74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" name="数式" r:id="rId10" imgW="190417" imgH="241195" progId="Equation.3">
                  <p:embed/>
                </p:oleObj>
              </mc:Choice>
              <mc:Fallback>
                <p:oleObj name="数式" r:id="rId10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236" y="3058259"/>
                        <a:ext cx="589085" cy="741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0" name="Object 14"/>
          <p:cNvGraphicFramePr>
            <a:graphicFrameLocks noChangeAspect="1"/>
          </p:cNvGraphicFramePr>
          <p:nvPr/>
        </p:nvGraphicFramePr>
        <p:xfrm>
          <a:off x="2883877" y="4957398"/>
          <a:ext cx="587620" cy="74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" name="数式" r:id="rId12" imgW="190417" imgH="241195" progId="Equation.3">
                  <p:embed/>
                </p:oleObj>
              </mc:Choice>
              <mc:Fallback>
                <p:oleObj name="数式" r:id="rId12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3877" y="4957398"/>
                        <a:ext cx="587620" cy="741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1" name="Object 15"/>
          <p:cNvGraphicFramePr>
            <a:graphicFrameLocks noChangeAspect="1"/>
          </p:cNvGraphicFramePr>
          <p:nvPr/>
        </p:nvGraphicFramePr>
        <p:xfrm>
          <a:off x="3062654" y="1811217"/>
          <a:ext cx="704850" cy="701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8" name="数式" r:id="rId14" imgW="228600" imgH="228600" progId="Equation.3">
                  <p:embed/>
                </p:oleObj>
              </mc:Choice>
              <mc:Fallback>
                <p:oleObj name="数式" r:id="rId14" imgW="228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654" y="1811217"/>
                        <a:ext cx="704850" cy="701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2" name="Object 16"/>
          <p:cNvGraphicFramePr>
            <a:graphicFrameLocks noChangeAspect="1"/>
          </p:cNvGraphicFramePr>
          <p:nvPr/>
        </p:nvGraphicFramePr>
        <p:xfrm>
          <a:off x="2842848" y="2586404"/>
          <a:ext cx="783981" cy="70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" name="数式" r:id="rId16" imgW="253890" imgH="228501" progId="Equation.3">
                  <p:embed/>
                </p:oleObj>
              </mc:Choice>
              <mc:Fallback>
                <p:oleObj name="数式" r:id="rId16" imgW="253890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2848" y="2586404"/>
                        <a:ext cx="783981" cy="703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3" name="Object 17"/>
          <p:cNvGraphicFramePr>
            <a:graphicFrameLocks noChangeAspect="1"/>
          </p:cNvGraphicFramePr>
          <p:nvPr/>
        </p:nvGraphicFramePr>
        <p:xfrm>
          <a:off x="2631832" y="3289790"/>
          <a:ext cx="748812" cy="700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" name="数式" r:id="rId18" imgW="241300" imgH="228600" progId="Equation.3">
                  <p:embed/>
                </p:oleObj>
              </mc:Choice>
              <mc:Fallback>
                <p:oleObj name="数式" r:id="rId18" imgW="241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1832" y="3289790"/>
                        <a:ext cx="748812" cy="7004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4" name="Object 18"/>
          <p:cNvGraphicFramePr>
            <a:graphicFrameLocks noChangeAspect="1"/>
          </p:cNvGraphicFramePr>
          <p:nvPr/>
        </p:nvGraphicFramePr>
        <p:xfrm>
          <a:off x="3884737" y="4273063"/>
          <a:ext cx="706315" cy="701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1" name="数式" r:id="rId20" imgW="228600" imgH="228600" progId="Equation.3">
                  <p:embed/>
                </p:oleObj>
              </mc:Choice>
              <mc:Fallback>
                <p:oleObj name="数式" r:id="rId20" imgW="228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4737" y="4273063"/>
                        <a:ext cx="706315" cy="701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5" name="Object 19"/>
          <p:cNvGraphicFramePr>
            <a:graphicFrameLocks noChangeAspect="1"/>
          </p:cNvGraphicFramePr>
          <p:nvPr/>
        </p:nvGraphicFramePr>
        <p:xfrm>
          <a:off x="5838092" y="3307373"/>
          <a:ext cx="511420" cy="70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2" name="数式" r:id="rId22" imgW="165028" imgH="228501" progId="Equation.3">
                  <p:embed/>
                </p:oleObj>
              </mc:Choice>
              <mc:Fallback>
                <p:oleObj name="数式" r:id="rId22" imgW="16502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92" y="3307373"/>
                        <a:ext cx="511420" cy="703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6" name="Object 20"/>
          <p:cNvGraphicFramePr>
            <a:graphicFrameLocks noChangeAspect="1"/>
          </p:cNvGraphicFramePr>
          <p:nvPr/>
        </p:nvGraphicFramePr>
        <p:xfrm>
          <a:off x="5892313" y="1672004"/>
          <a:ext cx="548054" cy="70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" name="数式" r:id="rId24" imgW="177646" imgH="228402" progId="Equation.3">
                  <p:embed/>
                </p:oleObj>
              </mc:Choice>
              <mc:Fallback>
                <p:oleObj name="数式" r:id="rId24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2313" y="1672004"/>
                        <a:ext cx="548054" cy="701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5071697" y="1664678"/>
            <a:ext cx="941283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閾値</a:t>
            </a:r>
          </a:p>
        </p:txBody>
      </p:sp>
      <p:graphicFrame>
        <p:nvGraphicFramePr>
          <p:cNvPr id="24598" name="Object 22"/>
          <p:cNvGraphicFramePr>
            <a:graphicFrameLocks noChangeAspect="1"/>
          </p:cNvGraphicFramePr>
          <p:nvPr/>
        </p:nvGraphicFramePr>
        <p:xfrm>
          <a:off x="4360985" y="3056792"/>
          <a:ext cx="773723" cy="716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" name="数式" r:id="rId26" imgW="241195" imgH="241195" progId="Equation.3">
                  <p:embed/>
                </p:oleObj>
              </mc:Choice>
              <mc:Fallback>
                <p:oleObj name="数式" r:id="rId26" imgW="241195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985" y="3056792"/>
                        <a:ext cx="773723" cy="7165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7" name="Line 23"/>
          <p:cNvSpPr>
            <a:spLocks noChangeShapeType="1"/>
          </p:cNvSpPr>
          <p:nvPr/>
        </p:nvSpPr>
        <p:spPr bwMode="auto">
          <a:xfrm>
            <a:off x="5064369" y="2584938"/>
            <a:ext cx="0" cy="17584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4906109" y="4300906"/>
            <a:ext cx="1585690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ユニット</a:t>
            </a:r>
            <a:r>
              <a:rPr lang="en-US" altLang="ja-JP" sz="2954" i="1">
                <a:latin typeface="Times New Roman" charset="0"/>
                <a:ea typeface="ＭＳ Ｐゴシック" charset="0"/>
              </a:rPr>
              <a:t>k</a:t>
            </a: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562708" y="5426321"/>
            <a:ext cx="1523174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ユニット</a:t>
            </a:r>
            <a:r>
              <a:rPr lang="en-US" altLang="ja-JP" sz="2954" i="1">
                <a:latin typeface="Times New Roman" charset="0"/>
                <a:ea typeface="ＭＳ Ｐゴシック" charset="0"/>
              </a:rPr>
              <a:t>j</a:t>
            </a:r>
          </a:p>
        </p:txBody>
      </p: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1617785" y="4273062"/>
            <a:ext cx="422031" cy="63304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1771" name="Line 27"/>
          <p:cNvSpPr>
            <a:spLocks noChangeShapeType="1"/>
          </p:cNvSpPr>
          <p:nvPr/>
        </p:nvSpPr>
        <p:spPr bwMode="auto">
          <a:xfrm flipV="1">
            <a:off x="2039816" y="4413738"/>
            <a:ext cx="492369" cy="28135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graphicFrame>
        <p:nvGraphicFramePr>
          <p:cNvPr id="24604" name="Object 28"/>
          <p:cNvGraphicFramePr>
            <a:graphicFrameLocks noChangeAspect="1"/>
          </p:cNvGraphicFramePr>
          <p:nvPr/>
        </p:nvGraphicFramePr>
        <p:xfrm>
          <a:off x="2085244" y="4394690"/>
          <a:ext cx="587619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" name="数式" r:id="rId28" imgW="190417" imgH="253890" progId="Equation.3">
                  <p:embed/>
                </p:oleObj>
              </mc:Choice>
              <mc:Fallback>
                <p:oleObj name="数式" r:id="rId28" imgW="19041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244" y="4394690"/>
                        <a:ext cx="587619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5" name="Object 29"/>
          <p:cNvGraphicFramePr>
            <a:graphicFrameLocks noChangeAspect="1"/>
          </p:cNvGraphicFramePr>
          <p:nvPr/>
        </p:nvGraphicFramePr>
        <p:xfrm>
          <a:off x="2708031" y="3953609"/>
          <a:ext cx="668215" cy="74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6" name="数式" r:id="rId30" imgW="215713" imgH="241091" progId="Equation.3">
                  <p:embed/>
                </p:oleObj>
              </mc:Choice>
              <mc:Fallback>
                <p:oleObj name="数式" r:id="rId30" imgW="215713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031" y="3953609"/>
                        <a:ext cx="668215" cy="741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4" name="Oval 30"/>
          <p:cNvSpPr>
            <a:spLocks noChangeArrowheads="1"/>
          </p:cNvSpPr>
          <p:nvPr/>
        </p:nvSpPr>
        <p:spPr bwMode="auto">
          <a:xfrm>
            <a:off x="7385538" y="3112477"/>
            <a:ext cx="422031" cy="63304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53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E5BE58DA-AB97-4D40-BE2B-32DB8075B9FD}"/>
              </a:ext>
            </a:extLst>
          </p:cNvPr>
          <p:cNvSpPr/>
          <p:nvPr/>
        </p:nvSpPr>
        <p:spPr>
          <a:xfrm>
            <a:off x="0" y="0"/>
            <a:ext cx="1795346" cy="14162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529005" y="370743"/>
            <a:ext cx="4132863" cy="6036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3323" b="1" i="1" u="sng" dirty="0">
                <a:solidFill>
                  <a:schemeClr val="tx2"/>
                </a:solidFill>
                <a:latin typeface="Times New Roman" charset="0"/>
                <a:ea typeface="ＭＳ Ｐゴシック" charset="0"/>
              </a:rPr>
              <a:t>ニューロンのモデル化</a:t>
            </a:r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609600" y="1881555"/>
          <a:ext cx="2532185" cy="559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2" name="数式" r:id="rId4" imgW="1028254" imgH="241195" progId="Equation.3">
                  <p:embed/>
                </p:oleObj>
              </mc:Choice>
              <mc:Fallback>
                <p:oleObj name="数式" r:id="rId4" imgW="1028254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81555"/>
                        <a:ext cx="2532185" cy="559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6180992" y="1459523"/>
            <a:ext cx="757604" cy="87923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6591300" y="1740877"/>
          <a:ext cx="294543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3" name="数式" r:id="rId6" imgW="177646" imgH="228402" progId="Equation.3">
                  <p:embed/>
                </p:oleObj>
              </mc:Choice>
              <mc:Fallback>
                <p:oleObj name="数式" r:id="rId6" imgW="177646" imgH="2284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1300" y="1740877"/>
                        <a:ext cx="294543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6938598" y="1881554"/>
            <a:ext cx="75760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5080489" y="1881554"/>
            <a:ext cx="110050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5232891" y="1354015"/>
            <a:ext cx="910003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5574325" y="967154"/>
            <a:ext cx="606669" cy="773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V="1">
            <a:off x="5687158" y="1987062"/>
            <a:ext cx="455734" cy="773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H="1">
            <a:off x="5383823" y="1987062"/>
            <a:ext cx="644769" cy="457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arrow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graphicFrame>
        <p:nvGraphicFramePr>
          <p:cNvPr id="26636" name="Object 12"/>
          <p:cNvGraphicFramePr>
            <a:graphicFrameLocks noChangeAspect="1"/>
          </p:cNvGraphicFramePr>
          <p:nvPr/>
        </p:nvGraphicFramePr>
        <p:xfrm>
          <a:off x="5290039" y="726832"/>
          <a:ext cx="316523" cy="391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4" name="数式" r:id="rId8" imgW="190417" imgH="253890" progId="Equation.3">
                  <p:embed/>
                </p:oleObj>
              </mc:Choice>
              <mc:Fallback>
                <p:oleObj name="数式" r:id="rId8" imgW="19041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0039" y="726832"/>
                        <a:ext cx="316523" cy="3912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7" name="Object 13"/>
          <p:cNvGraphicFramePr>
            <a:graphicFrameLocks noChangeAspect="1"/>
          </p:cNvGraphicFramePr>
          <p:nvPr/>
        </p:nvGraphicFramePr>
        <p:xfrm>
          <a:off x="4947140" y="1204546"/>
          <a:ext cx="315058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" name="数式" r:id="rId10" imgW="190500" imgH="228600" progId="Equation.3">
                  <p:embed/>
                </p:oleObj>
              </mc:Choice>
              <mc:Fallback>
                <p:oleObj name="数式" r:id="rId10" imgW="19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7140" y="1204546"/>
                        <a:ext cx="315058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8" name="Object 14"/>
          <p:cNvGraphicFramePr>
            <a:graphicFrameLocks noChangeAspect="1"/>
          </p:cNvGraphicFramePr>
          <p:nvPr/>
        </p:nvGraphicFramePr>
        <p:xfrm>
          <a:off x="4794738" y="1696915"/>
          <a:ext cx="317989" cy="37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" name="数式" r:id="rId12" imgW="190417" imgH="241195" progId="Equation.3">
                  <p:embed/>
                </p:oleObj>
              </mc:Choice>
              <mc:Fallback>
                <p:oleObj name="数式" r:id="rId12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738" y="1696915"/>
                        <a:ext cx="317989" cy="370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9" name="Object 15"/>
          <p:cNvGraphicFramePr>
            <a:graphicFrameLocks noChangeAspect="1"/>
          </p:cNvGraphicFramePr>
          <p:nvPr/>
        </p:nvGraphicFramePr>
        <p:xfrm>
          <a:off x="5391152" y="2646485"/>
          <a:ext cx="317988" cy="37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7" name="数式" r:id="rId14" imgW="190417" imgH="241195" progId="Equation.3">
                  <p:embed/>
                </p:oleObj>
              </mc:Choice>
              <mc:Fallback>
                <p:oleObj name="数式" r:id="rId14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2" y="2646485"/>
                        <a:ext cx="317988" cy="370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0" name="Object 16"/>
          <p:cNvGraphicFramePr>
            <a:graphicFrameLocks noChangeAspect="1"/>
          </p:cNvGraphicFramePr>
          <p:nvPr/>
        </p:nvGraphicFramePr>
        <p:xfrm>
          <a:off x="5480538" y="1072662"/>
          <a:ext cx="381000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" name="数式" r:id="rId16" imgW="228600" imgH="228600" progId="Equation.3">
                  <p:embed/>
                </p:oleObj>
              </mc:Choice>
              <mc:Fallback>
                <p:oleObj name="数式" r:id="rId16" imgW="228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538" y="1072662"/>
                        <a:ext cx="381000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1" name="Object 17"/>
          <p:cNvGraphicFramePr>
            <a:graphicFrameLocks noChangeAspect="1"/>
          </p:cNvGraphicFramePr>
          <p:nvPr/>
        </p:nvGraphicFramePr>
        <p:xfrm>
          <a:off x="5361844" y="1459523"/>
          <a:ext cx="424962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" name="数式" r:id="rId18" imgW="253890" imgH="228501" progId="Equation.3">
                  <p:embed/>
                </p:oleObj>
              </mc:Choice>
              <mc:Fallback>
                <p:oleObj name="数式" r:id="rId18" imgW="253890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1844" y="1459523"/>
                        <a:ext cx="424962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2" name="Object 18"/>
          <p:cNvGraphicFramePr>
            <a:graphicFrameLocks noChangeAspect="1"/>
          </p:cNvGraphicFramePr>
          <p:nvPr/>
        </p:nvGraphicFramePr>
        <p:xfrm>
          <a:off x="5250475" y="1814147"/>
          <a:ext cx="401515" cy="34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0" name="数式" r:id="rId20" imgW="241300" imgH="228600" progId="Equation.3">
                  <p:embed/>
                </p:oleObj>
              </mc:Choice>
              <mc:Fallback>
                <p:oleObj name="数式" r:id="rId20" imgW="241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0475" y="1814147"/>
                        <a:ext cx="401515" cy="34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3" name="Object 19"/>
          <p:cNvGraphicFramePr>
            <a:graphicFrameLocks noChangeAspect="1"/>
          </p:cNvGraphicFramePr>
          <p:nvPr/>
        </p:nvGraphicFramePr>
        <p:xfrm>
          <a:off x="5923085" y="2303585"/>
          <a:ext cx="382466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1" name="数式" r:id="rId22" imgW="228600" imgH="228600" progId="Equation.3">
                  <p:embed/>
                </p:oleObj>
              </mc:Choice>
              <mc:Fallback>
                <p:oleObj name="数式" r:id="rId22" imgW="228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3085" y="2303585"/>
                        <a:ext cx="382466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4" name="Object 20"/>
          <p:cNvGraphicFramePr>
            <a:graphicFrameLocks noChangeAspect="1"/>
          </p:cNvGraphicFramePr>
          <p:nvPr/>
        </p:nvGraphicFramePr>
        <p:xfrm>
          <a:off x="7372352" y="1934308"/>
          <a:ext cx="317988" cy="369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2" name="数式" r:id="rId24" imgW="190417" imgH="241195" progId="Equation.3">
                  <p:embed/>
                </p:oleObj>
              </mc:Choice>
              <mc:Fallback>
                <p:oleObj name="数式" r:id="rId24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352" y="1934308"/>
                        <a:ext cx="317988" cy="369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9" name="Text Box 21"/>
          <p:cNvSpPr txBox="1">
            <a:spLocks noChangeArrowheads="1"/>
          </p:cNvSpPr>
          <p:nvPr/>
        </p:nvSpPr>
        <p:spPr bwMode="auto">
          <a:xfrm>
            <a:off x="7848600" y="1670539"/>
            <a:ext cx="75212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出力</a:t>
            </a:r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4009293" y="1670539"/>
            <a:ext cx="75212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入力</a:t>
            </a:r>
          </a:p>
        </p:txBody>
      </p:sp>
      <p:graphicFrame>
        <p:nvGraphicFramePr>
          <p:cNvPr id="26647" name="Object 23"/>
          <p:cNvGraphicFramePr>
            <a:graphicFrameLocks noChangeAspect="1"/>
          </p:cNvGraphicFramePr>
          <p:nvPr/>
        </p:nvGraphicFramePr>
        <p:xfrm>
          <a:off x="748814" y="896816"/>
          <a:ext cx="220540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3" name="数式" r:id="rId26" imgW="914400" imgH="444500" progId="Equation.3">
                  <p:embed/>
                </p:oleObj>
              </mc:Choice>
              <mc:Fallback>
                <p:oleObj name="数式" r:id="rId26" imgW="914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14" y="896816"/>
                        <a:ext cx="2205403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2" name="Text Box 24"/>
          <p:cNvSpPr txBox="1">
            <a:spLocks noChangeArrowheads="1"/>
          </p:cNvSpPr>
          <p:nvPr/>
        </p:nvSpPr>
        <p:spPr bwMode="auto">
          <a:xfrm>
            <a:off x="2391509" y="6172202"/>
            <a:ext cx="460735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ロジスティック型の出力関数（　　　　　のとき）</a:t>
            </a:r>
          </a:p>
        </p:txBody>
      </p:sp>
      <p:graphicFrame>
        <p:nvGraphicFramePr>
          <p:cNvPr id="26649" name="Object 25"/>
          <p:cNvGraphicFramePr>
            <a:graphicFrameLocks noChangeAspect="1"/>
          </p:cNvGraphicFramePr>
          <p:nvPr/>
        </p:nvGraphicFramePr>
        <p:xfrm>
          <a:off x="5294437" y="6175131"/>
          <a:ext cx="798634" cy="446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4" name="数式" r:id="rId28" imgW="406224" imgH="228501" progId="Equation.3">
                  <p:embed/>
                </p:oleObj>
              </mc:Choice>
              <mc:Fallback>
                <p:oleObj name="数式" r:id="rId28" imgW="406224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437" y="6175131"/>
                        <a:ext cx="798634" cy="446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50" name="Picture 26" descr="si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62" y="3288323"/>
            <a:ext cx="5750169" cy="286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651" name="Object 27"/>
          <p:cNvGraphicFramePr>
            <a:graphicFrameLocks noChangeAspect="1"/>
          </p:cNvGraphicFramePr>
          <p:nvPr/>
        </p:nvGraphicFramePr>
        <p:xfrm>
          <a:off x="530471" y="2373925"/>
          <a:ext cx="4604238" cy="888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" name="数式" r:id="rId31" imgW="2108200" imgH="431800" progId="Equation.3">
                  <p:embed/>
                </p:oleObj>
              </mc:Choice>
              <mc:Fallback>
                <p:oleObj name="数式" r:id="rId31" imgW="2108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471" y="2373925"/>
                        <a:ext cx="4604238" cy="8880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6" name="Line 28"/>
          <p:cNvSpPr>
            <a:spLocks noChangeShapeType="1"/>
          </p:cNvSpPr>
          <p:nvPr/>
        </p:nvSpPr>
        <p:spPr bwMode="auto">
          <a:xfrm>
            <a:off x="6541477" y="1459523"/>
            <a:ext cx="0" cy="844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graphicFrame>
        <p:nvGraphicFramePr>
          <p:cNvPr id="26653" name="Object 29"/>
          <p:cNvGraphicFramePr>
            <a:graphicFrameLocks noChangeAspect="1"/>
          </p:cNvGraphicFramePr>
          <p:nvPr/>
        </p:nvGraphicFramePr>
        <p:xfrm>
          <a:off x="6189786" y="1732085"/>
          <a:ext cx="401515" cy="37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" name="数式" r:id="rId33" imgW="241195" imgH="241195" progId="Equation.3">
                  <p:embed/>
                </p:oleObj>
              </mc:Choice>
              <mc:Fallback>
                <p:oleObj name="数式" r:id="rId33" imgW="241195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9786" y="1732085"/>
                        <a:ext cx="401515" cy="370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98" name="Rectangle 30"/>
          <p:cNvSpPr>
            <a:spLocks noChangeArrowheads="1"/>
          </p:cNvSpPr>
          <p:nvPr/>
        </p:nvSpPr>
        <p:spPr bwMode="auto">
          <a:xfrm>
            <a:off x="4712677" y="3288323"/>
            <a:ext cx="633046" cy="1406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2799" name="Text Box 31"/>
          <p:cNvSpPr txBox="1">
            <a:spLocks noChangeArrowheads="1"/>
          </p:cNvSpPr>
          <p:nvPr/>
        </p:nvSpPr>
        <p:spPr bwMode="auto">
          <a:xfrm>
            <a:off x="4699490" y="3217985"/>
            <a:ext cx="595035" cy="4331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215" i="1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f</a:t>
            </a:r>
            <a:r>
              <a:rPr lang="en-US" altLang="ja-JP" sz="2215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(</a:t>
            </a:r>
            <a:r>
              <a:rPr lang="ja-JP" altLang="en-US" sz="2215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・</a:t>
            </a:r>
            <a:r>
              <a:rPr lang="en-US" altLang="ja-JP" sz="2215">
                <a:solidFill>
                  <a:schemeClr val="bg2"/>
                </a:solidFill>
                <a:latin typeface="Times New Roman" charset="0"/>
                <a:ea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761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151792" y="685801"/>
            <a:ext cx="3600666" cy="60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3323" b="1" i="1" u="sng">
                <a:solidFill>
                  <a:schemeClr val="tx2"/>
                </a:solidFill>
                <a:latin typeface="Times New Roman" charset="0"/>
                <a:ea typeface="ＭＳ Ｐゴシック" charset="0"/>
              </a:rPr>
              <a:t>階層型ネットワーク</a:t>
            </a:r>
          </a:p>
        </p:txBody>
      </p:sp>
      <p:grpSp>
        <p:nvGrpSpPr>
          <p:cNvPr id="28675" name="Group 3"/>
          <p:cNvGrpSpPr>
            <a:grpSpLocks/>
          </p:cNvGrpSpPr>
          <p:nvPr/>
        </p:nvGrpSpPr>
        <p:grpSpPr bwMode="auto">
          <a:xfrm>
            <a:off x="703386" y="1600200"/>
            <a:ext cx="7243396" cy="4513385"/>
            <a:chOff x="240" y="912"/>
            <a:chExt cx="4943" cy="3080"/>
          </a:xfrm>
        </p:grpSpPr>
        <p:sp>
          <p:nvSpPr>
            <p:cNvPr id="33796" name="Oval 4"/>
            <p:cNvSpPr>
              <a:spLocks noChangeArrowheads="1"/>
            </p:cNvSpPr>
            <p:nvPr/>
          </p:nvSpPr>
          <p:spPr bwMode="auto">
            <a:xfrm>
              <a:off x="1680" y="1200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797" name="Oval 5"/>
            <p:cNvSpPr>
              <a:spLocks noChangeArrowheads="1"/>
            </p:cNvSpPr>
            <p:nvPr/>
          </p:nvSpPr>
          <p:spPr bwMode="auto">
            <a:xfrm>
              <a:off x="1680" y="1632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798" name="Oval 6"/>
            <p:cNvSpPr>
              <a:spLocks noChangeArrowheads="1"/>
            </p:cNvSpPr>
            <p:nvPr/>
          </p:nvSpPr>
          <p:spPr bwMode="auto">
            <a:xfrm>
              <a:off x="1680" y="2064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799" name="Oval 7"/>
            <p:cNvSpPr>
              <a:spLocks noChangeArrowheads="1"/>
            </p:cNvSpPr>
            <p:nvPr/>
          </p:nvSpPr>
          <p:spPr bwMode="auto">
            <a:xfrm>
              <a:off x="1680" y="249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00" name="Oval 8"/>
            <p:cNvSpPr>
              <a:spLocks noChangeArrowheads="1"/>
            </p:cNvSpPr>
            <p:nvPr/>
          </p:nvSpPr>
          <p:spPr bwMode="auto">
            <a:xfrm>
              <a:off x="1680" y="2928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01" name="Oval 9"/>
            <p:cNvSpPr>
              <a:spLocks noChangeArrowheads="1"/>
            </p:cNvSpPr>
            <p:nvPr/>
          </p:nvSpPr>
          <p:spPr bwMode="auto">
            <a:xfrm>
              <a:off x="1680" y="3360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02" name="Oval 10"/>
            <p:cNvSpPr>
              <a:spLocks noChangeArrowheads="1"/>
            </p:cNvSpPr>
            <p:nvPr/>
          </p:nvSpPr>
          <p:spPr bwMode="auto">
            <a:xfrm>
              <a:off x="2736" y="1632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03" name="Oval 11"/>
            <p:cNvSpPr>
              <a:spLocks noChangeArrowheads="1"/>
            </p:cNvSpPr>
            <p:nvPr/>
          </p:nvSpPr>
          <p:spPr bwMode="auto">
            <a:xfrm>
              <a:off x="2736" y="2064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04" name="Oval 12"/>
            <p:cNvSpPr>
              <a:spLocks noChangeArrowheads="1"/>
            </p:cNvSpPr>
            <p:nvPr/>
          </p:nvSpPr>
          <p:spPr bwMode="auto">
            <a:xfrm>
              <a:off x="2736" y="249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05" name="Oval 13"/>
            <p:cNvSpPr>
              <a:spLocks noChangeArrowheads="1"/>
            </p:cNvSpPr>
            <p:nvPr/>
          </p:nvSpPr>
          <p:spPr bwMode="auto">
            <a:xfrm>
              <a:off x="2736" y="2928"/>
              <a:ext cx="336" cy="33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06" name="Oval 14"/>
            <p:cNvSpPr>
              <a:spLocks noChangeArrowheads="1"/>
            </p:cNvSpPr>
            <p:nvPr/>
          </p:nvSpPr>
          <p:spPr bwMode="auto">
            <a:xfrm>
              <a:off x="3792" y="1200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cxnSp>
          <p:nvCxnSpPr>
            <p:cNvPr id="33807" name="AutoShape 15"/>
            <p:cNvCxnSpPr>
              <a:cxnSpLocks noChangeShapeType="1"/>
              <a:stCxn id="33802" idx="2"/>
              <a:endCxn id="33796" idx="6"/>
            </p:cNvCxnSpPr>
            <p:nvPr/>
          </p:nvCxnSpPr>
          <p:spPr bwMode="auto">
            <a:xfrm flipH="1" flipV="1">
              <a:off x="2016" y="1368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08" name="AutoShape 16"/>
            <p:cNvCxnSpPr>
              <a:cxnSpLocks noChangeShapeType="1"/>
              <a:stCxn id="33802" idx="2"/>
              <a:endCxn id="33797" idx="6"/>
            </p:cNvCxnSpPr>
            <p:nvPr/>
          </p:nvCxnSpPr>
          <p:spPr bwMode="auto">
            <a:xfrm flipH="1">
              <a:off x="2016" y="1800"/>
              <a:ext cx="72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09" name="AutoShape 17"/>
            <p:cNvCxnSpPr>
              <a:cxnSpLocks noChangeShapeType="1"/>
              <a:stCxn id="33798" idx="6"/>
              <a:endCxn id="33802" idx="2"/>
            </p:cNvCxnSpPr>
            <p:nvPr/>
          </p:nvCxnSpPr>
          <p:spPr bwMode="auto">
            <a:xfrm flipV="1">
              <a:off x="2016" y="1800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10" name="AutoShape 18"/>
            <p:cNvCxnSpPr>
              <a:cxnSpLocks noChangeShapeType="1"/>
              <a:stCxn id="33804" idx="2"/>
              <a:endCxn id="33798" idx="6"/>
            </p:cNvCxnSpPr>
            <p:nvPr/>
          </p:nvCxnSpPr>
          <p:spPr bwMode="auto">
            <a:xfrm flipH="1" flipV="1">
              <a:off x="2016" y="2232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11" name="AutoShape 19"/>
            <p:cNvCxnSpPr>
              <a:cxnSpLocks noChangeShapeType="1"/>
              <a:stCxn id="33804" idx="2"/>
              <a:endCxn id="33799" idx="6"/>
            </p:cNvCxnSpPr>
            <p:nvPr/>
          </p:nvCxnSpPr>
          <p:spPr bwMode="auto">
            <a:xfrm flipH="1">
              <a:off x="2016" y="2664"/>
              <a:ext cx="72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12" name="AutoShape 20"/>
            <p:cNvCxnSpPr>
              <a:cxnSpLocks noChangeShapeType="1"/>
              <a:stCxn id="33800" idx="6"/>
              <a:endCxn id="33804" idx="2"/>
            </p:cNvCxnSpPr>
            <p:nvPr/>
          </p:nvCxnSpPr>
          <p:spPr bwMode="auto">
            <a:xfrm flipV="1">
              <a:off x="2016" y="2664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13" name="AutoShape 21"/>
            <p:cNvCxnSpPr>
              <a:cxnSpLocks noChangeShapeType="1"/>
              <a:stCxn id="33803" idx="2"/>
              <a:endCxn id="33797" idx="6"/>
            </p:cNvCxnSpPr>
            <p:nvPr/>
          </p:nvCxnSpPr>
          <p:spPr bwMode="auto">
            <a:xfrm flipH="1" flipV="1">
              <a:off x="2016" y="1800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14" name="AutoShape 22"/>
            <p:cNvCxnSpPr>
              <a:cxnSpLocks noChangeShapeType="1"/>
              <a:stCxn id="33803" idx="2"/>
              <a:endCxn id="33798" idx="6"/>
            </p:cNvCxnSpPr>
            <p:nvPr/>
          </p:nvCxnSpPr>
          <p:spPr bwMode="auto">
            <a:xfrm flipH="1">
              <a:off x="2016" y="2232"/>
              <a:ext cx="72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15" name="AutoShape 23"/>
            <p:cNvCxnSpPr>
              <a:cxnSpLocks noChangeShapeType="1"/>
              <a:stCxn id="33799" idx="6"/>
              <a:endCxn id="33803" idx="2"/>
            </p:cNvCxnSpPr>
            <p:nvPr/>
          </p:nvCxnSpPr>
          <p:spPr bwMode="auto">
            <a:xfrm flipV="1">
              <a:off x="2016" y="2232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16" name="AutoShape 24"/>
            <p:cNvCxnSpPr>
              <a:cxnSpLocks noChangeShapeType="1"/>
              <a:stCxn id="33805" idx="2"/>
              <a:endCxn id="33799" idx="6"/>
            </p:cNvCxnSpPr>
            <p:nvPr/>
          </p:nvCxnSpPr>
          <p:spPr bwMode="auto">
            <a:xfrm flipH="1" flipV="1">
              <a:off x="2016" y="2664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17" name="AutoShape 25"/>
            <p:cNvCxnSpPr>
              <a:cxnSpLocks noChangeShapeType="1"/>
              <a:stCxn id="33805" idx="2"/>
              <a:endCxn id="33800" idx="6"/>
            </p:cNvCxnSpPr>
            <p:nvPr/>
          </p:nvCxnSpPr>
          <p:spPr bwMode="auto">
            <a:xfrm flipH="1">
              <a:off x="2016" y="3096"/>
              <a:ext cx="72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18" name="AutoShape 26"/>
            <p:cNvCxnSpPr>
              <a:cxnSpLocks noChangeShapeType="1"/>
              <a:stCxn id="33801" idx="6"/>
              <a:endCxn id="33805" idx="2"/>
            </p:cNvCxnSpPr>
            <p:nvPr/>
          </p:nvCxnSpPr>
          <p:spPr bwMode="auto">
            <a:xfrm flipV="1">
              <a:off x="2016" y="3096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19" name="AutoShape 27"/>
            <p:cNvCxnSpPr>
              <a:cxnSpLocks noChangeShapeType="1"/>
              <a:stCxn id="33806" idx="2"/>
              <a:endCxn id="33802" idx="6"/>
            </p:cNvCxnSpPr>
            <p:nvPr/>
          </p:nvCxnSpPr>
          <p:spPr bwMode="auto">
            <a:xfrm flipH="1">
              <a:off x="3072" y="1368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20" name="AutoShape 28"/>
            <p:cNvCxnSpPr>
              <a:cxnSpLocks noChangeShapeType="1"/>
              <a:stCxn id="33806" idx="2"/>
              <a:endCxn id="33803" idx="6"/>
            </p:cNvCxnSpPr>
            <p:nvPr/>
          </p:nvCxnSpPr>
          <p:spPr bwMode="auto">
            <a:xfrm flipH="1">
              <a:off x="3072" y="1368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21" name="AutoShape 29"/>
            <p:cNvCxnSpPr>
              <a:cxnSpLocks noChangeShapeType="1"/>
              <a:stCxn id="33804" idx="6"/>
              <a:endCxn id="33806" idx="2"/>
            </p:cNvCxnSpPr>
            <p:nvPr/>
          </p:nvCxnSpPr>
          <p:spPr bwMode="auto">
            <a:xfrm flipV="1">
              <a:off x="3072" y="1368"/>
              <a:ext cx="720" cy="1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22" name="AutoShape 30"/>
            <p:cNvCxnSpPr>
              <a:cxnSpLocks noChangeShapeType="1"/>
              <a:stCxn id="33806" idx="2"/>
              <a:endCxn id="33805" idx="6"/>
            </p:cNvCxnSpPr>
            <p:nvPr/>
          </p:nvCxnSpPr>
          <p:spPr bwMode="auto">
            <a:xfrm flipH="1">
              <a:off x="3072" y="1368"/>
              <a:ext cx="720" cy="17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23" name="AutoShape 31"/>
            <p:cNvCxnSpPr>
              <a:cxnSpLocks noChangeShapeType="1"/>
              <a:stCxn id="33801" idx="6"/>
              <a:endCxn id="33804" idx="2"/>
            </p:cNvCxnSpPr>
            <p:nvPr/>
          </p:nvCxnSpPr>
          <p:spPr bwMode="auto">
            <a:xfrm flipV="1">
              <a:off x="2016" y="2664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24" name="AutoShape 32"/>
            <p:cNvCxnSpPr>
              <a:cxnSpLocks noChangeShapeType="1"/>
              <a:stCxn id="33801" idx="6"/>
              <a:endCxn id="33803" idx="2"/>
            </p:cNvCxnSpPr>
            <p:nvPr/>
          </p:nvCxnSpPr>
          <p:spPr bwMode="auto">
            <a:xfrm flipV="1">
              <a:off x="2016" y="2232"/>
              <a:ext cx="720" cy="1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25" name="AutoShape 33"/>
            <p:cNvCxnSpPr>
              <a:cxnSpLocks noChangeShapeType="1"/>
              <a:stCxn id="33801" idx="6"/>
              <a:endCxn id="33802" idx="2"/>
            </p:cNvCxnSpPr>
            <p:nvPr/>
          </p:nvCxnSpPr>
          <p:spPr bwMode="auto">
            <a:xfrm flipV="1">
              <a:off x="2016" y="1800"/>
              <a:ext cx="720" cy="17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26" name="AutoShape 34"/>
            <p:cNvCxnSpPr>
              <a:cxnSpLocks noChangeShapeType="1"/>
              <a:stCxn id="33800" idx="6"/>
              <a:endCxn id="33803" idx="2"/>
            </p:cNvCxnSpPr>
            <p:nvPr/>
          </p:nvCxnSpPr>
          <p:spPr bwMode="auto">
            <a:xfrm flipV="1">
              <a:off x="2016" y="2232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27" name="AutoShape 35"/>
            <p:cNvCxnSpPr>
              <a:cxnSpLocks noChangeShapeType="1"/>
              <a:stCxn id="33800" idx="6"/>
              <a:endCxn id="33802" idx="2"/>
            </p:cNvCxnSpPr>
            <p:nvPr/>
          </p:nvCxnSpPr>
          <p:spPr bwMode="auto">
            <a:xfrm flipV="1">
              <a:off x="2016" y="1800"/>
              <a:ext cx="720" cy="1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28" name="AutoShape 36"/>
            <p:cNvCxnSpPr>
              <a:cxnSpLocks noChangeShapeType="1"/>
              <a:stCxn id="33799" idx="6"/>
              <a:endCxn id="33802" idx="2"/>
            </p:cNvCxnSpPr>
            <p:nvPr/>
          </p:nvCxnSpPr>
          <p:spPr bwMode="auto">
            <a:xfrm flipV="1">
              <a:off x="2016" y="1800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29" name="AutoShape 37"/>
            <p:cNvCxnSpPr>
              <a:cxnSpLocks noChangeShapeType="1"/>
              <a:stCxn id="33798" idx="6"/>
              <a:endCxn id="33802" idx="2"/>
            </p:cNvCxnSpPr>
            <p:nvPr/>
          </p:nvCxnSpPr>
          <p:spPr bwMode="auto">
            <a:xfrm flipV="1">
              <a:off x="2016" y="1800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30" name="AutoShape 38"/>
            <p:cNvCxnSpPr>
              <a:cxnSpLocks noChangeShapeType="1"/>
              <a:stCxn id="33796" idx="6"/>
              <a:endCxn id="33803" idx="2"/>
            </p:cNvCxnSpPr>
            <p:nvPr/>
          </p:nvCxnSpPr>
          <p:spPr bwMode="auto">
            <a:xfrm>
              <a:off x="2016" y="1368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31" name="AutoShape 39"/>
            <p:cNvCxnSpPr>
              <a:cxnSpLocks noChangeShapeType="1"/>
              <a:stCxn id="33796" idx="6"/>
              <a:endCxn id="33804" idx="2"/>
            </p:cNvCxnSpPr>
            <p:nvPr/>
          </p:nvCxnSpPr>
          <p:spPr bwMode="auto">
            <a:xfrm>
              <a:off x="2016" y="1368"/>
              <a:ext cx="720" cy="1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32" name="AutoShape 40"/>
            <p:cNvCxnSpPr>
              <a:cxnSpLocks noChangeShapeType="1"/>
              <a:stCxn id="33796" idx="6"/>
              <a:endCxn id="33805" idx="2"/>
            </p:cNvCxnSpPr>
            <p:nvPr/>
          </p:nvCxnSpPr>
          <p:spPr bwMode="auto">
            <a:xfrm>
              <a:off x="2016" y="1368"/>
              <a:ext cx="720" cy="17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33" name="AutoShape 41"/>
            <p:cNvCxnSpPr>
              <a:cxnSpLocks noChangeShapeType="1"/>
              <a:stCxn id="33797" idx="6"/>
              <a:endCxn id="33804" idx="2"/>
            </p:cNvCxnSpPr>
            <p:nvPr/>
          </p:nvCxnSpPr>
          <p:spPr bwMode="auto">
            <a:xfrm>
              <a:off x="2016" y="1800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34" name="AutoShape 42"/>
            <p:cNvCxnSpPr>
              <a:cxnSpLocks noChangeShapeType="1"/>
              <a:stCxn id="33797" idx="6"/>
              <a:endCxn id="33805" idx="2"/>
            </p:cNvCxnSpPr>
            <p:nvPr/>
          </p:nvCxnSpPr>
          <p:spPr bwMode="auto">
            <a:xfrm>
              <a:off x="2016" y="1800"/>
              <a:ext cx="720" cy="1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35" name="AutoShape 43"/>
            <p:cNvCxnSpPr>
              <a:cxnSpLocks noChangeShapeType="1"/>
              <a:stCxn id="33798" idx="6"/>
              <a:endCxn id="33805" idx="2"/>
            </p:cNvCxnSpPr>
            <p:nvPr/>
          </p:nvCxnSpPr>
          <p:spPr bwMode="auto">
            <a:xfrm>
              <a:off x="2016" y="2232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836" name="Line 44"/>
            <p:cNvSpPr>
              <a:spLocks noChangeShapeType="1"/>
            </p:cNvSpPr>
            <p:nvPr/>
          </p:nvSpPr>
          <p:spPr bwMode="auto">
            <a:xfrm>
              <a:off x="1152" y="1392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37" name="Line 45"/>
            <p:cNvSpPr>
              <a:spLocks noChangeShapeType="1"/>
            </p:cNvSpPr>
            <p:nvPr/>
          </p:nvSpPr>
          <p:spPr bwMode="auto">
            <a:xfrm>
              <a:off x="1152" y="1824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38" name="Line 46"/>
            <p:cNvSpPr>
              <a:spLocks noChangeShapeType="1"/>
            </p:cNvSpPr>
            <p:nvPr/>
          </p:nvSpPr>
          <p:spPr bwMode="auto">
            <a:xfrm>
              <a:off x="1152" y="2256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39" name="Line 47"/>
            <p:cNvSpPr>
              <a:spLocks noChangeShapeType="1"/>
            </p:cNvSpPr>
            <p:nvPr/>
          </p:nvSpPr>
          <p:spPr bwMode="auto">
            <a:xfrm>
              <a:off x="1152" y="2688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40" name="Line 48"/>
            <p:cNvSpPr>
              <a:spLocks noChangeShapeType="1"/>
            </p:cNvSpPr>
            <p:nvPr/>
          </p:nvSpPr>
          <p:spPr bwMode="auto">
            <a:xfrm>
              <a:off x="1152" y="3120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41" name="Line 49"/>
            <p:cNvSpPr>
              <a:spLocks noChangeShapeType="1"/>
            </p:cNvSpPr>
            <p:nvPr/>
          </p:nvSpPr>
          <p:spPr bwMode="auto">
            <a:xfrm>
              <a:off x="1152" y="3552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42" name="Line 50"/>
            <p:cNvSpPr>
              <a:spLocks noChangeShapeType="1"/>
            </p:cNvSpPr>
            <p:nvPr/>
          </p:nvSpPr>
          <p:spPr bwMode="auto">
            <a:xfrm>
              <a:off x="4272" y="1392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43" name="Text Box 51"/>
            <p:cNvSpPr txBox="1">
              <a:spLocks noChangeArrowheads="1"/>
            </p:cNvSpPr>
            <p:nvPr/>
          </p:nvSpPr>
          <p:spPr bwMode="auto">
            <a:xfrm>
              <a:off x="1516" y="912"/>
              <a:ext cx="707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215">
                  <a:latin typeface="Times New Roman" charset="0"/>
                  <a:ea typeface="ＭＳ Ｐゴシック" charset="0"/>
                </a:rPr>
                <a:t>入力層</a:t>
              </a:r>
            </a:p>
          </p:txBody>
        </p:sp>
        <p:sp>
          <p:nvSpPr>
            <p:cNvPr id="33844" name="Text Box 52"/>
            <p:cNvSpPr txBox="1">
              <a:spLocks noChangeArrowheads="1"/>
            </p:cNvSpPr>
            <p:nvPr/>
          </p:nvSpPr>
          <p:spPr bwMode="auto">
            <a:xfrm>
              <a:off x="2572" y="1344"/>
              <a:ext cx="707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215">
                  <a:latin typeface="Times New Roman" charset="0"/>
                  <a:ea typeface="ＭＳ Ｐゴシック" charset="0"/>
                </a:rPr>
                <a:t>隠れ層</a:t>
              </a:r>
            </a:p>
          </p:txBody>
        </p:sp>
        <p:sp>
          <p:nvSpPr>
            <p:cNvPr id="33845" name="Text Box 53"/>
            <p:cNvSpPr txBox="1">
              <a:spLocks noChangeArrowheads="1"/>
            </p:cNvSpPr>
            <p:nvPr/>
          </p:nvSpPr>
          <p:spPr bwMode="auto">
            <a:xfrm>
              <a:off x="3628" y="912"/>
              <a:ext cx="707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215">
                  <a:latin typeface="Times New Roman" charset="0"/>
                  <a:ea typeface="ＭＳ Ｐゴシック" charset="0"/>
                </a:rPr>
                <a:t>出力層</a:t>
              </a:r>
            </a:p>
          </p:txBody>
        </p:sp>
        <p:sp>
          <p:nvSpPr>
            <p:cNvPr id="33846" name="Text Box 54"/>
            <p:cNvSpPr txBox="1">
              <a:spLocks noChangeArrowheads="1"/>
            </p:cNvSpPr>
            <p:nvPr/>
          </p:nvSpPr>
          <p:spPr bwMode="auto">
            <a:xfrm>
              <a:off x="240" y="2304"/>
              <a:ext cx="901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215">
                  <a:latin typeface="Times New Roman" charset="0"/>
                  <a:ea typeface="ＭＳ Ｐゴシック" charset="0"/>
                </a:rPr>
                <a:t>入力信号</a:t>
              </a:r>
            </a:p>
          </p:txBody>
        </p:sp>
        <p:sp>
          <p:nvSpPr>
            <p:cNvPr id="33847" name="Text Box 55"/>
            <p:cNvSpPr txBox="1">
              <a:spLocks noChangeArrowheads="1"/>
            </p:cNvSpPr>
            <p:nvPr/>
          </p:nvSpPr>
          <p:spPr bwMode="auto">
            <a:xfrm>
              <a:off x="3696" y="3696"/>
              <a:ext cx="1487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215">
                  <a:latin typeface="Times New Roman" charset="0"/>
                  <a:ea typeface="ＭＳ Ｐゴシック" charset="0"/>
                </a:rPr>
                <a:t>ネットワーク出力</a:t>
              </a:r>
            </a:p>
          </p:txBody>
        </p:sp>
        <p:sp>
          <p:nvSpPr>
            <p:cNvPr id="33848" name="Oval 56"/>
            <p:cNvSpPr>
              <a:spLocks noChangeArrowheads="1"/>
            </p:cNvSpPr>
            <p:nvPr/>
          </p:nvSpPr>
          <p:spPr bwMode="auto">
            <a:xfrm>
              <a:off x="3792" y="1632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cxnSp>
          <p:nvCxnSpPr>
            <p:cNvPr id="33849" name="AutoShape 57"/>
            <p:cNvCxnSpPr>
              <a:cxnSpLocks noChangeShapeType="1"/>
              <a:stCxn id="33848" idx="2"/>
              <a:endCxn id="33802" idx="6"/>
            </p:cNvCxnSpPr>
            <p:nvPr/>
          </p:nvCxnSpPr>
          <p:spPr bwMode="auto">
            <a:xfrm flipH="1">
              <a:off x="3072" y="1800"/>
              <a:ext cx="72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50" name="AutoShape 58"/>
            <p:cNvCxnSpPr>
              <a:cxnSpLocks noChangeShapeType="1"/>
              <a:stCxn id="33848" idx="2"/>
              <a:endCxn id="33803" idx="6"/>
            </p:cNvCxnSpPr>
            <p:nvPr/>
          </p:nvCxnSpPr>
          <p:spPr bwMode="auto">
            <a:xfrm flipH="1">
              <a:off x="3072" y="1800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51" name="AutoShape 59"/>
            <p:cNvCxnSpPr>
              <a:cxnSpLocks noChangeShapeType="1"/>
              <a:stCxn id="33848" idx="2"/>
              <a:endCxn id="33804" idx="6"/>
            </p:cNvCxnSpPr>
            <p:nvPr/>
          </p:nvCxnSpPr>
          <p:spPr bwMode="auto">
            <a:xfrm flipH="1">
              <a:off x="3072" y="1800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52" name="AutoShape 60"/>
            <p:cNvCxnSpPr>
              <a:cxnSpLocks noChangeShapeType="1"/>
              <a:stCxn id="33848" idx="2"/>
              <a:endCxn id="33805" idx="6"/>
            </p:cNvCxnSpPr>
            <p:nvPr/>
          </p:nvCxnSpPr>
          <p:spPr bwMode="auto">
            <a:xfrm flipH="1">
              <a:off x="3072" y="1800"/>
              <a:ext cx="720" cy="1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853" name="Oval 61"/>
            <p:cNvSpPr>
              <a:spLocks noChangeArrowheads="1"/>
            </p:cNvSpPr>
            <p:nvPr/>
          </p:nvSpPr>
          <p:spPr bwMode="auto">
            <a:xfrm>
              <a:off x="3792" y="2064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cxnSp>
          <p:nvCxnSpPr>
            <p:cNvPr id="33854" name="AutoShape 62"/>
            <p:cNvCxnSpPr>
              <a:cxnSpLocks noChangeShapeType="1"/>
              <a:stCxn id="33853" idx="2"/>
              <a:endCxn id="33803" idx="6"/>
            </p:cNvCxnSpPr>
            <p:nvPr/>
          </p:nvCxnSpPr>
          <p:spPr bwMode="auto">
            <a:xfrm flipH="1">
              <a:off x="3072" y="2232"/>
              <a:ext cx="72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55" name="AutoShape 63"/>
            <p:cNvCxnSpPr>
              <a:cxnSpLocks noChangeShapeType="1"/>
              <a:stCxn id="33853" idx="2"/>
              <a:endCxn id="33804" idx="6"/>
            </p:cNvCxnSpPr>
            <p:nvPr/>
          </p:nvCxnSpPr>
          <p:spPr bwMode="auto">
            <a:xfrm flipH="1">
              <a:off x="3072" y="2232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56" name="AutoShape 64"/>
            <p:cNvCxnSpPr>
              <a:cxnSpLocks noChangeShapeType="1"/>
              <a:stCxn id="33853" idx="2"/>
              <a:endCxn id="33802" idx="6"/>
            </p:cNvCxnSpPr>
            <p:nvPr/>
          </p:nvCxnSpPr>
          <p:spPr bwMode="auto">
            <a:xfrm flipH="1" flipV="1">
              <a:off x="3072" y="1800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57" name="AutoShape 65"/>
            <p:cNvCxnSpPr>
              <a:cxnSpLocks noChangeShapeType="1"/>
              <a:stCxn id="33853" idx="2"/>
              <a:endCxn id="33805" idx="6"/>
            </p:cNvCxnSpPr>
            <p:nvPr/>
          </p:nvCxnSpPr>
          <p:spPr bwMode="auto">
            <a:xfrm flipH="1">
              <a:off x="3072" y="2232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858" name="Oval 66"/>
            <p:cNvSpPr>
              <a:spLocks noChangeArrowheads="1"/>
            </p:cNvSpPr>
            <p:nvPr/>
          </p:nvSpPr>
          <p:spPr bwMode="auto">
            <a:xfrm>
              <a:off x="3792" y="249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cxnSp>
          <p:nvCxnSpPr>
            <p:cNvPr id="33859" name="AutoShape 67"/>
            <p:cNvCxnSpPr>
              <a:cxnSpLocks noChangeShapeType="1"/>
              <a:stCxn id="33858" idx="2"/>
              <a:endCxn id="33804" idx="6"/>
            </p:cNvCxnSpPr>
            <p:nvPr/>
          </p:nvCxnSpPr>
          <p:spPr bwMode="auto">
            <a:xfrm flipH="1">
              <a:off x="3072" y="2664"/>
              <a:ext cx="72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60" name="AutoShape 68"/>
            <p:cNvCxnSpPr>
              <a:cxnSpLocks noChangeShapeType="1"/>
              <a:stCxn id="33858" idx="2"/>
              <a:endCxn id="33803" idx="6"/>
            </p:cNvCxnSpPr>
            <p:nvPr/>
          </p:nvCxnSpPr>
          <p:spPr bwMode="auto">
            <a:xfrm flipH="1" flipV="1">
              <a:off x="3072" y="2232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61" name="AutoShape 69"/>
            <p:cNvCxnSpPr>
              <a:cxnSpLocks noChangeShapeType="1"/>
              <a:stCxn id="33858" idx="2"/>
              <a:endCxn id="33802" idx="6"/>
            </p:cNvCxnSpPr>
            <p:nvPr/>
          </p:nvCxnSpPr>
          <p:spPr bwMode="auto">
            <a:xfrm flipH="1" flipV="1">
              <a:off x="3072" y="1800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62" name="AutoShape 70"/>
            <p:cNvCxnSpPr>
              <a:cxnSpLocks noChangeShapeType="1"/>
              <a:stCxn id="33858" idx="2"/>
              <a:endCxn id="33805" idx="6"/>
            </p:cNvCxnSpPr>
            <p:nvPr/>
          </p:nvCxnSpPr>
          <p:spPr bwMode="auto">
            <a:xfrm flipH="1">
              <a:off x="3072" y="2664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863" name="Oval 71"/>
            <p:cNvSpPr>
              <a:spLocks noChangeArrowheads="1"/>
            </p:cNvSpPr>
            <p:nvPr/>
          </p:nvSpPr>
          <p:spPr bwMode="auto">
            <a:xfrm>
              <a:off x="3792" y="2928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cxnSp>
          <p:nvCxnSpPr>
            <p:cNvPr id="33864" name="AutoShape 72"/>
            <p:cNvCxnSpPr>
              <a:cxnSpLocks noChangeShapeType="1"/>
              <a:stCxn id="33863" idx="2"/>
              <a:endCxn id="33802" idx="6"/>
            </p:cNvCxnSpPr>
            <p:nvPr/>
          </p:nvCxnSpPr>
          <p:spPr bwMode="auto">
            <a:xfrm flipH="1" flipV="1">
              <a:off x="3072" y="1800"/>
              <a:ext cx="720" cy="1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65" name="AutoShape 73"/>
            <p:cNvCxnSpPr>
              <a:cxnSpLocks noChangeShapeType="1"/>
              <a:stCxn id="33863" idx="2"/>
              <a:endCxn id="33803" idx="6"/>
            </p:cNvCxnSpPr>
            <p:nvPr/>
          </p:nvCxnSpPr>
          <p:spPr bwMode="auto">
            <a:xfrm flipH="1" flipV="1">
              <a:off x="3072" y="2232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66" name="AutoShape 74"/>
            <p:cNvCxnSpPr>
              <a:cxnSpLocks noChangeShapeType="1"/>
              <a:stCxn id="33863" idx="2"/>
              <a:endCxn id="33804" idx="6"/>
            </p:cNvCxnSpPr>
            <p:nvPr/>
          </p:nvCxnSpPr>
          <p:spPr bwMode="auto">
            <a:xfrm flipH="1" flipV="1">
              <a:off x="3072" y="2664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67" name="AutoShape 75"/>
            <p:cNvCxnSpPr>
              <a:cxnSpLocks noChangeShapeType="1"/>
              <a:stCxn id="33863" idx="2"/>
              <a:endCxn id="33805" idx="6"/>
            </p:cNvCxnSpPr>
            <p:nvPr/>
          </p:nvCxnSpPr>
          <p:spPr bwMode="auto">
            <a:xfrm flipH="1">
              <a:off x="3072" y="3096"/>
              <a:ext cx="72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868" name="Oval 76"/>
            <p:cNvSpPr>
              <a:spLocks noChangeArrowheads="1"/>
            </p:cNvSpPr>
            <p:nvPr/>
          </p:nvSpPr>
          <p:spPr bwMode="auto">
            <a:xfrm>
              <a:off x="3792" y="3360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cxnSp>
          <p:nvCxnSpPr>
            <p:cNvPr id="33869" name="AutoShape 77"/>
            <p:cNvCxnSpPr>
              <a:cxnSpLocks noChangeShapeType="1"/>
              <a:stCxn id="33868" idx="2"/>
              <a:endCxn id="33802" idx="6"/>
            </p:cNvCxnSpPr>
            <p:nvPr/>
          </p:nvCxnSpPr>
          <p:spPr bwMode="auto">
            <a:xfrm flipH="1" flipV="1">
              <a:off x="3072" y="1800"/>
              <a:ext cx="720" cy="17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70" name="AutoShape 78"/>
            <p:cNvCxnSpPr>
              <a:cxnSpLocks noChangeShapeType="1"/>
              <a:stCxn id="33868" idx="2"/>
              <a:endCxn id="33803" idx="6"/>
            </p:cNvCxnSpPr>
            <p:nvPr/>
          </p:nvCxnSpPr>
          <p:spPr bwMode="auto">
            <a:xfrm flipH="1" flipV="1">
              <a:off x="3072" y="2232"/>
              <a:ext cx="720" cy="1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71" name="AutoShape 79"/>
            <p:cNvCxnSpPr>
              <a:cxnSpLocks noChangeShapeType="1"/>
              <a:stCxn id="33868" idx="2"/>
              <a:endCxn id="33804" idx="6"/>
            </p:cNvCxnSpPr>
            <p:nvPr/>
          </p:nvCxnSpPr>
          <p:spPr bwMode="auto">
            <a:xfrm flipH="1" flipV="1">
              <a:off x="3072" y="2664"/>
              <a:ext cx="720" cy="8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872" name="AutoShape 80"/>
            <p:cNvCxnSpPr>
              <a:cxnSpLocks noChangeShapeType="1"/>
              <a:stCxn id="33868" idx="2"/>
              <a:endCxn id="33805" idx="6"/>
            </p:cNvCxnSpPr>
            <p:nvPr/>
          </p:nvCxnSpPr>
          <p:spPr bwMode="auto">
            <a:xfrm flipH="1" flipV="1">
              <a:off x="3072" y="3096"/>
              <a:ext cx="720" cy="4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873" name="Line 81"/>
            <p:cNvSpPr>
              <a:spLocks noChangeShapeType="1"/>
            </p:cNvSpPr>
            <p:nvPr/>
          </p:nvSpPr>
          <p:spPr bwMode="auto">
            <a:xfrm>
              <a:off x="4272" y="1824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74" name="Line 82"/>
            <p:cNvSpPr>
              <a:spLocks noChangeShapeType="1"/>
            </p:cNvSpPr>
            <p:nvPr/>
          </p:nvSpPr>
          <p:spPr bwMode="auto">
            <a:xfrm>
              <a:off x="4272" y="2256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75" name="Line 83"/>
            <p:cNvSpPr>
              <a:spLocks noChangeShapeType="1"/>
            </p:cNvSpPr>
            <p:nvPr/>
          </p:nvSpPr>
          <p:spPr bwMode="auto">
            <a:xfrm>
              <a:off x="4272" y="2688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76" name="Line 84"/>
            <p:cNvSpPr>
              <a:spLocks noChangeShapeType="1"/>
            </p:cNvSpPr>
            <p:nvPr/>
          </p:nvSpPr>
          <p:spPr bwMode="auto">
            <a:xfrm>
              <a:off x="4272" y="3120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3877" name="Line 85"/>
            <p:cNvSpPr>
              <a:spLocks noChangeShapeType="1"/>
            </p:cNvSpPr>
            <p:nvPr/>
          </p:nvSpPr>
          <p:spPr bwMode="auto">
            <a:xfrm>
              <a:off x="4272" y="3552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81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F6F8DB-3D77-8A4A-A098-FA1FFB91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前向き計算の例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5C651C-D3DE-AB44-9D82-08BAC023A7FB}"/>
              </a:ext>
            </a:extLst>
          </p:cNvPr>
          <p:cNvSpPr txBox="1"/>
          <p:nvPr/>
        </p:nvSpPr>
        <p:spPr>
          <a:xfrm>
            <a:off x="279924" y="1474688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例題（魚の分類（</a:t>
            </a:r>
            <a:r>
              <a:rPr lang="ja-JP" altLang="en-US" sz="2800">
                <a:solidFill>
                  <a:srgbClr val="FF0000"/>
                </a:solidFill>
              </a:rPr>
              <a:t>難しい</a:t>
            </a:r>
            <a:r>
              <a:rPr lang="ja-JP" altLang="en-US" sz="2800"/>
              <a:t>））</a:t>
            </a:r>
            <a:endParaRPr kumimoji="1" lang="ja-JP" altLang="en-US" sz="280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B1CC996-54C1-974F-AC54-007EAF36791C}"/>
              </a:ext>
            </a:extLst>
          </p:cNvPr>
          <p:cNvCxnSpPr/>
          <p:nvPr/>
        </p:nvCxnSpPr>
        <p:spPr>
          <a:xfrm flipV="1">
            <a:off x="814827" y="2548580"/>
            <a:ext cx="0" cy="25982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E9CCA88-7606-EC47-9083-A0CBDEEF9692}"/>
              </a:ext>
            </a:extLst>
          </p:cNvPr>
          <p:cNvCxnSpPr>
            <a:cxnSpLocks/>
          </p:cNvCxnSpPr>
          <p:nvPr/>
        </p:nvCxnSpPr>
        <p:spPr>
          <a:xfrm>
            <a:off x="392224" y="4685897"/>
            <a:ext cx="283612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円/楕円 14">
            <a:extLst>
              <a:ext uri="{FF2B5EF4-FFF2-40B4-BE49-F238E27FC236}">
                <a16:creationId xmlns:a16="http://schemas.microsoft.com/office/drawing/2014/main" id="{FA9BCA32-73C3-AE42-9828-E97CB7ED151C}"/>
              </a:ext>
            </a:extLst>
          </p:cNvPr>
          <p:cNvSpPr/>
          <p:nvPr/>
        </p:nvSpPr>
        <p:spPr>
          <a:xfrm>
            <a:off x="1292471" y="373671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C5483E6E-9981-E54A-98EA-9290F2EBB34A}"/>
              </a:ext>
            </a:extLst>
          </p:cNvPr>
          <p:cNvSpPr/>
          <p:nvPr/>
        </p:nvSpPr>
        <p:spPr>
          <a:xfrm>
            <a:off x="1970837" y="270098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0EB7917-6EF4-6B49-B065-C3314776EEC4}"/>
              </a:ext>
            </a:extLst>
          </p:cNvPr>
          <p:cNvSpPr/>
          <p:nvPr/>
        </p:nvSpPr>
        <p:spPr>
          <a:xfrm>
            <a:off x="1476454" y="321985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D1D14D36-0855-E740-9D92-6C14B4B049BE}"/>
              </a:ext>
            </a:extLst>
          </p:cNvPr>
          <p:cNvSpPr/>
          <p:nvPr/>
        </p:nvSpPr>
        <p:spPr>
          <a:xfrm>
            <a:off x="1590602" y="351687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A1514F-A969-C34B-9638-082DDC9EA7FA}"/>
              </a:ext>
            </a:extLst>
          </p:cNvPr>
          <p:cNvSpPr/>
          <p:nvPr/>
        </p:nvSpPr>
        <p:spPr>
          <a:xfrm>
            <a:off x="1702908" y="376696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D9A6DB55-490C-564A-B999-677AB3C1D85B}"/>
              </a:ext>
            </a:extLst>
          </p:cNvPr>
          <p:cNvSpPr/>
          <p:nvPr/>
        </p:nvSpPr>
        <p:spPr>
          <a:xfrm>
            <a:off x="1089891" y="302469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4A306C1A-3E67-EE48-B677-8CB77A429EEF}"/>
              </a:ext>
            </a:extLst>
          </p:cNvPr>
          <p:cNvSpPr/>
          <p:nvPr/>
        </p:nvSpPr>
        <p:spPr>
          <a:xfrm>
            <a:off x="1242291" y="317709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52027E-7242-AC4C-8F80-EF01B1777932}"/>
              </a:ext>
            </a:extLst>
          </p:cNvPr>
          <p:cNvSpPr/>
          <p:nvPr/>
        </p:nvSpPr>
        <p:spPr>
          <a:xfrm>
            <a:off x="1255602" y="254858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B3C668C2-AE85-C748-823F-573F86BF02A6}"/>
              </a:ext>
            </a:extLst>
          </p:cNvPr>
          <p:cNvSpPr/>
          <p:nvPr/>
        </p:nvSpPr>
        <p:spPr>
          <a:xfrm>
            <a:off x="1177625" y="354743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A7FDBB5-E2FC-4D47-9064-5B31D109F9B3}"/>
              </a:ext>
            </a:extLst>
          </p:cNvPr>
          <p:cNvSpPr/>
          <p:nvPr/>
        </p:nvSpPr>
        <p:spPr>
          <a:xfrm>
            <a:off x="1104759" y="379565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BD7317D-07F9-FD4A-851A-155914C1A12C}"/>
              </a:ext>
            </a:extLst>
          </p:cNvPr>
          <p:cNvSpPr/>
          <p:nvPr/>
        </p:nvSpPr>
        <p:spPr>
          <a:xfrm>
            <a:off x="881378" y="328891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6A97AAEC-C290-F340-9E98-4AE23EA80421}"/>
              </a:ext>
            </a:extLst>
          </p:cNvPr>
          <p:cNvSpPr/>
          <p:nvPr/>
        </p:nvSpPr>
        <p:spPr>
          <a:xfrm>
            <a:off x="1495052" y="420017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B2B2E44F-B05D-124B-B876-18F940B49942}"/>
              </a:ext>
            </a:extLst>
          </p:cNvPr>
          <p:cNvSpPr/>
          <p:nvPr/>
        </p:nvSpPr>
        <p:spPr>
          <a:xfrm>
            <a:off x="2292322" y="307723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AF6B453F-F9A5-734F-AE60-2F10BF761BC8}"/>
              </a:ext>
            </a:extLst>
          </p:cNvPr>
          <p:cNvSpPr/>
          <p:nvPr/>
        </p:nvSpPr>
        <p:spPr>
          <a:xfrm>
            <a:off x="1384113" y="364325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BDF75B6A-48ED-8A47-A633-CD093DFF32E1}"/>
              </a:ext>
            </a:extLst>
          </p:cNvPr>
          <p:cNvSpPr/>
          <p:nvPr/>
        </p:nvSpPr>
        <p:spPr>
          <a:xfrm>
            <a:off x="2425544" y="279673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D54BA54E-2455-4643-83AB-C9CFBDD071B2}"/>
              </a:ext>
            </a:extLst>
          </p:cNvPr>
          <p:cNvSpPr/>
          <p:nvPr/>
        </p:nvSpPr>
        <p:spPr>
          <a:xfrm>
            <a:off x="1444921" y="347750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97433F84-2AA0-D24A-B27B-C6C5AD735212}"/>
              </a:ext>
            </a:extLst>
          </p:cNvPr>
          <p:cNvSpPr/>
          <p:nvPr/>
        </p:nvSpPr>
        <p:spPr>
          <a:xfrm>
            <a:off x="2546366" y="349676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CC0647B1-BDB4-7349-AAE7-BBF09E0ECF1A}"/>
              </a:ext>
            </a:extLst>
          </p:cNvPr>
          <p:cNvSpPr/>
          <p:nvPr/>
        </p:nvSpPr>
        <p:spPr>
          <a:xfrm>
            <a:off x="948929" y="42171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F6D130AE-8C3B-6C48-80DF-2F5A7348EE57}"/>
              </a:ext>
            </a:extLst>
          </p:cNvPr>
          <p:cNvSpPr/>
          <p:nvPr/>
        </p:nvSpPr>
        <p:spPr>
          <a:xfrm>
            <a:off x="2242736" y="444303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4F544D5E-C564-814B-971F-3D5AF5F2AF72}"/>
              </a:ext>
            </a:extLst>
          </p:cNvPr>
          <p:cNvSpPr/>
          <p:nvPr/>
        </p:nvSpPr>
        <p:spPr>
          <a:xfrm>
            <a:off x="2121378" y="33273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6179210-8654-5F48-B938-6D2F99CF27D3}"/>
              </a:ext>
            </a:extLst>
          </p:cNvPr>
          <p:cNvSpPr/>
          <p:nvPr/>
        </p:nvSpPr>
        <p:spPr>
          <a:xfrm>
            <a:off x="1104759" y="447739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310B7BE1-9B08-B942-AA48-08AFF6253965}"/>
              </a:ext>
            </a:extLst>
          </p:cNvPr>
          <p:cNvSpPr/>
          <p:nvPr/>
        </p:nvSpPr>
        <p:spPr>
          <a:xfrm>
            <a:off x="2221739" y="371266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D132D2EC-C5E8-AE41-841E-8ADED51C1769}"/>
              </a:ext>
            </a:extLst>
          </p:cNvPr>
          <p:cNvSpPr/>
          <p:nvPr/>
        </p:nvSpPr>
        <p:spPr>
          <a:xfrm>
            <a:off x="1802045" y="3550934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8F760D4B-A4FD-0942-9C76-6865EA21C5F0}"/>
              </a:ext>
            </a:extLst>
          </p:cNvPr>
          <p:cNvSpPr/>
          <p:nvPr/>
        </p:nvSpPr>
        <p:spPr>
          <a:xfrm>
            <a:off x="1101329" y="43695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756863-514B-A143-AC98-DFAEBC003374}"/>
              </a:ext>
            </a:extLst>
          </p:cNvPr>
          <p:cNvSpPr txBox="1"/>
          <p:nvPr/>
        </p:nvSpPr>
        <p:spPr>
          <a:xfrm>
            <a:off x="2271919" y="470515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体長（</a:t>
            </a:r>
            <a:r>
              <a:rPr lang="en-US" altLang="ja-JP" dirty="0"/>
              <a:t>cm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EF63C5F-D646-F842-B907-6254D206E066}"/>
              </a:ext>
            </a:extLst>
          </p:cNvPr>
          <p:cNvSpPr txBox="1"/>
          <p:nvPr/>
        </p:nvSpPr>
        <p:spPr>
          <a:xfrm>
            <a:off x="254524" y="21771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体重（</a:t>
            </a:r>
            <a:r>
              <a:rPr lang="en-US" altLang="ja-JP" dirty="0"/>
              <a:t>kg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F65603D-4E93-EF4E-B63A-D10003649EB7}"/>
              </a:ext>
            </a:extLst>
          </p:cNvPr>
          <p:cNvSpPr txBox="1"/>
          <p:nvPr/>
        </p:nvSpPr>
        <p:spPr>
          <a:xfrm>
            <a:off x="1299485" y="2425336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B90EF07-4B18-9747-9415-26F53E43935C}"/>
              </a:ext>
            </a:extLst>
          </p:cNvPr>
          <p:cNvSpPr txBox="1"/>
          <p:nvPr/>
        </p:nvSpPr>
        <p:spPr>
          <a:xfrm>
            <a:off x="2297740" y="4354211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E06DAD5-4C21-FE49-9D05-02A9E71F861F}"/>
              </a:ext>
            </a:extLst>
          </p:cNvPr>
          <p:cNvSpPr txBox="1"/>
          <p:nvPr/>
        </p:nvSpPr>
        <p:spPr>
          <a:xfrm>
            <a:off x="4801650" y="1450779"/>
            <a:ext cx="403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例題（魚の分類（</a:t>
            </a:r>
            <a:r>
              <a:rPr lang="ja-JP" altLang="en-US" sz="2800">
                <a:solidFill>
                  <a:schemeClr val="tx2"/>
                </a:solidFill>
              </a:rPr>
              <a:t>簡単</a:t>
            </a:r>
            <a:r>
              <a:rPr lang="ja-JP" altLang="en-US" sz="2800"/>
              <a:t>））</a:t>
            </a:r>
            <a:endParaRPr kumimoji="1" lang="ja-JP" altLang="en-US" sz="2800"/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DA06D0F-1C21-2E47-BBB9-3C25D4FBC147}"/>
              </a:ext>
            </a:extLst>
          </p:cNvPr>
          <p:cNvCxnSpPr>
            <a:cxnSpLocks/>
          </p:cNvCxnSpPr>
          <p:nvPr/>
        </p:nvCxnSpPr>
        <p:spPr>
          <a:xfrm flipV="1">
            <a:off x="5336553" y="2524671"/>
            <a:ext cx="0" cy="25982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2872627A-B0D5-3B4E-9826-C1091755953F}"/>
              </a:ext>
            </a:extLst>
          </p:cNvPr>
          <p:cNvCxnSpPr>
            <a:cxnSpLocks/>
          </p:cNvCxnSpPr>
          <p:nvPr/>
        </p:nvCxnSpPr>
        <p:spPr>
          <a:xfrm>
            <a:off x="4913950" y="4661988"/>
            <a:ext cx="283612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円/楕円 44">
            <a:extLst>
              <a:ext uri="{FF2B5EF4-FFF2-40B4-BE49-F238E27FC236}">
                <a16:creationId xmlns:a16="http://schemas.microsoft.com/office/drawing/2014/main" id="{DCBE8446-E7F3-3A43-B710-352C0456EB49}"/>
              </a:ext>
            </a:extLst>
          </p:cNvPr>
          <p:cNvSpPr/>
          <p:nvPr/>
        </p:nvSpPr>
        <p:spPr>
          <a:xfrm>
            <a:off x="6049165" y="3976011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4209B5D4-4137-6C4D-9113-D5B0E266062E}"/>
              </a:ext>
            </a:extLst>
          </p:cNvPr>
          <p:cNvSpPr/>
          <p:nvPr/>
        </p:nvSpPr>
        <p:spPr>
          <a:xfrm>
            <a:off x="6500198" y="270383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DD224CEB-7D2B-C249-A1BB-BDD79BBA01FE}"/>
              </a:ext>
            </a:extLst>
          </p:cNvPr>
          <p:cNvSpPr/>
          <p:nvPr/>
        </p:nvSpPr>
        <p:spPr>
          <a:xfrm>
            <a:off x="5865274" y="312691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492A033-42DA-B749-ACC9-1C18F4AA910F}"/>
              </a:ext>
            </a:extLst>
          </p:cNvPr>
          <p:cNvSpPr/>
          <p:nvPr/>
        </p:nvSpPr>
        <p:spPr>
          <a:xfrm>
            <a:off x="6027829" y="340544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6C411C16-2E8C-A44E-B6EC-1157C800C895}"/>
              </a:ext>
            </a:extLst>
          </p:cNvPr>
          <p:cNvSpPr/>
          <p:nvPr/>
        </p:nvSpPr>
        <p:spPr>
          <a:xfrm>
            <a:off x="6098541" y="2830835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7705B08D-F074-574A-BDBA-ADEE6A69B860}"/>
              </a:ext>
            </a:extLst>
          </p:cNvPr>
          <p:cNvSpPr/>
          <p:nvPr/>
        </p:nvSpPr>
        <p:spPr>
          <a:xfrm>
            <a:off x="5505493" y="280419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15DF0A9C-4067-D943-98EF-789CE8D89992}"/>
              </a:ext>
            </a:extLst>
          </p:cNvPr>
          <p:cNvSpPr/>
          <p:nvPr/>
        </p:nvSpPr>
        <p:spPr>
          <a:xfrm>
            <a:off x="5779265" y="296225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BFDED948-6165-D649-B597-114F6CC8AC8F}"/>
              </a:ext>
            </a:extLst>
          </p:cNvPr>
          <p:cNvSpPr/>
          <p:nvPr/>
        </p:nvSpPr>
        <p:spPr>
          <a:xfrm>
            <a:off x="5777328" y="2524671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6EBF2F37-810D-3A42-92BC-109941387539}"/>
              </a:ext>
            </a:extLst>
          </p:cNvPr>
          <p:cNvSpPr/>
          <p:nvPr/>
        </p:nvSpPr>
        <p:spPr>
          <a:xfrm>
            <a:off x="5690801" y="341491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511EBA77-9527-7649-AECE-969CEAD22437}"/>
              </a:ext>
            </a:extLst>
          </p:cNvPr>
          <p:cNvSpPr/>
          <p:nvPr/>
        </p:nvSpPr>
        <p:spPr>
          <a:xfrm>
            <a:off x="5750928" y="372156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49BDAF2-FE7A-7D47-BA47-DD335AFD0E64}"/>
              </a:ext>
            </a:extLst>
          </p:cNvPr>
          <p:cNvSpPr/>
          <p:nvPr/>
        </p:nvSpPr>
        <p:spPr>
          <a:xfrm>
            <a:off x="5403104" y="326500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70BFB3A4-9A85-BF43-A1C3-0715A112E38D}"/>
              </a:ext>
            </a:extLst>
          </p:cNvPr>
          <p:cNvSpPr/>
          <p:nvPr/>
        </p:nvSpPr>
        <p:spPr>
          <a:xfrm>
            <a:off x="6375453" y="413363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B8BF75C-B618-3F42-A361-CAD57AB76C66}"/>
              </a:ext>
            </a:extLst>
          </p:cNvPr>
          <p:cNvSpPr/>
          <p:nvPr/>
        </p:nvSpPr>
        <p:spPr>
          <a:xfrm>
            <a:off x="6485638" y="298447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056C06D-A862-EF4C-8F46-50EDBF8E84D1}"/>
              </a:ext>
            </a:extLst>
          </p:cNvPr>
          <p:cNvSpPr/>
          <p:nvPr/>
        </p:nvSpPr>
        <p:spPr>
          <a:xfrm>
            <a:off x="6325273" y="3782530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0573C8DE-7087-0B44-A5D6-860BDE8FA414}"/>
              </a:ext>
            </a:extLst>
          </p:cNvPr>
          <p:cNvSpPr/>
          <p:nvPr/>
        </p:nvSpPr>
        <p:spPr>
          <a:xfrm>
            <a:off x="7162403" y="286958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DC2220BA-9215-2E49-959E-068372645118}"/>
              </a:ext>
            </a:extLst>
          </p:cNvPr>
          <p:cNvSpPr/>
          <p:nvPr/>
        </p:nvSpPr>
        <p:spPr>
          <a:xfrm>
            <a:off x="6572102" y="347846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5CF7E2E4-711A-8646-90B8-DE5535229161}"/>
              </a:ext>
            </a:extLst>
          </p:cNvPr>
          <p:cNvSpPr/>
          <p:nvPr/>
        </p:nvSpPr>
        <p:spPr>
          <a:xfrm>
            <a:off x="7068092" y="3472856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4209AFF4-3A65-CF45-B051-83109C2BF0A9}"/>
              </a:ext>
            </a:extLst>
          </p:cNvPr>
          <p:cNvSpPr/>
          <p:nvPr/>
        </p:nvSpPr>
        <p:spPr>
          <a:xfrm>
            <a:off x="6195176" y="434650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D7428F94-F92F-2E4D-B7CA-6774B30F726B}"/>
              </a:ext>
            </a:extLst>
          </p:cNvPr>
          <p:cNvSpPr/>
          <p:nvPr/>
        </p:nvSpPr>
        <p:spPr>
          <a:xfrm>
            <a:off x="6764462" y="441912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AB4C1417-37BC-DE4F-9E86-BCA5E76A036E}"/>
              </a:ext>
            </a:extLst>
          </p:cNvPr>
          <p:cNvSpPr/>
          <p:nvPr/>
        </p:nvSpPr>
        <p:spPr>
          <a:xfrm>
            <a:off x="6864227" y="3127413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86E93D27-8878-9F46-93E9-CE6C2F3892C4}"/>
              </a:ext>
            </a:extLst>
          </p:cNvPr>
          <p:cNvSpPr/>
          <p:nvPr/>
        </p:nvSpPr>
        <p:spPr>
          <a:xfrm>
            <a:off x="5626485" y="445348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421AE91E-6170-1746-9A14-C8E6ACCEB8FC}"/>
              </a:ext>
            </a:extLst>
          </p:cNvPr>
          <p:cNvSpPr/>
          <p:nvPr/>
        </p:nvSpPr>
        <p:spPr>
          <a:xfrm>
            <a:off x="6743465" y="368875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DB72948E-0C7B-6D44-B7EF-A8069EA1CDD6}"/>
              </a:ext>
            </a:extLst>
          </p:cNvPr>
          <p:cNvSpPr/>
          <p:nvPr/>
        </p:nvSpPr>
        <p:spPr>
          <a:xfrm>
            <a:off x="6235548" y="316446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0C190D70-1DDA-2944-981C-EB7ECE476A67}"/>
              </a:ext>
            </a:extLst>
          </p:cNvPr>
          <p:cNvSpPr/>
          <p:nvPr/>
        </p:nvSpPr>
        <p:spPr>
          <a:xfrm>
            <a:off x="5796496" y="414391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25F562FA-B410-5C46-B214-82AFAA29DE32}"/>
              </a:ext>
            </a:extLst>
          </p:cNvPr>
          <p:cNvSpPr txBox="1"/>
          <p:nvPr/>
        </p:nvSpPr>
        <p:spPr>
          <a:xfrm>
            <a:off x="6793645" y="4681248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体長（</a:t>
            </a:r>
            <a:r>
              <a:rPr lang="en-US" altLang="ja-JP" dirty="0"/>
              <a:t>cm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0AED6B3-A28B-6941-9577-A08D6BC2718D}"/>
              </a:ext>
            </a:extLst>
          </p:cNvPr>
          <p:cNvSpPr txBox="1"/>
          <p:nvPr/>
        </p:nvSpPr>
        <p:spPr>
          <a:xfrm>
            <a:off x="4776250" y="2153287"/>
            <a:ext cx="112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体重（</a:t>
            </a:r>
            <a:r>
              <a:rPr lang="en-US" altLang="ja-JP" dirty="0"/>
              <a:t>kg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0982B12-358F-CF46-B067-A6085667DE97}"/>
              </a:ext>
            </a:extLst>
          </p:cNvPr>
          <p:cNvSpPr txBox="1"/>
          <p:nvPr/>
        </p:nvSpPr>
        <p:spPr>
          <a:xfrm>
            <a:off x="5821211" y="2401427"/>
            <a:ext cx="49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A3A57E2-0D20-B04E-B35A-4B6F1F197C70}"/>
              </a:ext>
            </a:extLst>
          </p:cNvPr>
          <p:cNvSpPr txBox="1"/>
          <p:nvPr/>
        </p:nvSpPr>
        <p:spPr>
          <a:xfrm>
            <a:off x="6819466" y="4330302"/>
            <a:ext cx="495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4337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F6F8DB-3D77-8A4A-A098-FA1FFB91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前向き計算の例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5C651C-D3DE-AB44-9D82-08BAC023A7FB}"/>
              </a:ext>
            </a:extLst>
          </p:cNvPr>
          <p:cNvSpPr txBox="1"/>
          <p:nvPr/>
        </p:nvSpPr>
        <p:spPr>
          <a:xfrm>
            <a:off x="279924" y="1474688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例題（魚の分類（</a:t>
            </a:r>
            <a:r>
              <a:rPr lang="ja-JP" altLang="en-US" sz="2800">
                <a:solidFill>
                  <a:srgbClr val="FF0000"/>
                </a:solidFill>
              </a:rPr>
              <a:t>難しい</a:t>
            </a:r>
            <a:r>
              <a:rPr lang="ja-JP" altLang="en-US" sz="2800"/>
              <a:t>））</a:t>
            </a:r>
            <a:endParaRPr kumimoji="1" lang="ja-JP" altLang="en-US" sz="280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B1CC996-54C1-974F-AC54-007EAF36791C}"/>
              </a:ext>
            </a:extLst>
          </p:cNvPr>
          <p:cNvCxnSpPr/>
          <p:nvPr/>
        </p:nvCxnSpPr>
        <p:spPr>
          <a:xfrm flipV="1">
            <a:off x="814827" y="2548580"/>
            <a:ext cx="0" cy="25982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E9CCA88-7606-EC47-9083-A0CBDEEF9692}"/>
              </a:ext>
            </a:extLst>
          </p:cNvPr>
          <p:cNvCxnSpPr>
            <a:cxnSpLocks/>
          </p:cNvCxnSpPr>
          <p:nvPr/>
        </p:nvCxnSpPr>
        <p:spPr>
          <a:xfrm>
            <a:off x="392224" y="4685897"/>
            <a:ext cx="283612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円/楕円 14">
            <a:extLst>
              <a:ext uri="{FF2B5EF4-FFF2-40B4-BE49-F238E27FC236}">
                <a16:creationId xmlns:a16="http://schemas.microsoft.com/office/drawing/2014/main" id="{FA9BCA32-73C3-AE42-9828-E97CB7ED151C}"/>
              </a:ext>
            </a:extLst>
          </p:cNvPr>
          <p:cNvSpPr/>
          <p:nvPr/>
        </p:nvSpPr>
        <p:spPr>
          <a:xfrm>
            <a:off x="1292471" y="373671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C5483E6E-9981-E54A-98EA-9290F2EBB34A}"/>
              </a:ext>
            </a:extLst>
          </p:cNvPr>
          <p:cNvSpPr/>
          <p:nvPr/>
        </p:nvSpPr>
        <p:spPr>
          <a:xfrm>
            <a:off x="1970837" y="270098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0EB7917-6EF4-6B49-B065-C3314776EEC4}"/>
              </a:ext>
            </a:extLst>
          </p:cNvPr>
          <p:cNvSpPr/>
          <p:nvPr/>
        </p:nvSpPr>
        <p:spPr>
          <a:xfrm>
            <a:off x="1476454" y="321985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D1D14D36-0855-E740-9D92-6C14B4B049BE}"/>
              </a:ext>
            </a:extLst>
          </p:cNvPr>
          <p:cNvSpPr/>
          <p:nvPr/>
        </p:nvSpPr>
        <p:spPr>
          <a:xfrm>
            <a:off x="1590602" y="351687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A1514F-A969-C34B-9638-082DDC9EA7FA}"/>
              </a:ext>
            </a:extLst>
          </p:cNvPr>
          <p:cNvSpPr/>
          <p:nvPr/>
        </p:nvSpPr>
        <p:spPr>
          <a:xfrm>
            <a:off x="1702908" y="376696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D9A6DB55-490C-564A-B999-677AB3C1D85B}"/>
              </a:ext>
            </a:extLst>
          </p:cNvPr>
          <p:cNvSpPr/>
          <p:nvPr/>
        </p:nvSpPr>
        <p:spPr>
          <a:xfrm>
            <a:off x="1089891" y="302469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4A306C1A-3E67-EE48-B677-8CB77A429EEF}"/>
              </a:ext>
            </a:extLst>
          </p:cNvPr>
          <p:cNvSpPr/>
          <p:nvPr/>
        </p:nvSpPr>
        <p:spPr>
          <a:xfrm>
            <a:off x="1242291" y="317709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52027E-7242-AC4C-8F80-EF01B1777932}"/>
              </a:ext>
            </a:extLst>
          </p:cNvPr>
          <p:cNvSpPr/>
          <p:nvPr/>
        </p:nvSpPr>
        <p:spPr>
          <a:xfrm>
            <a:off x="1255602" y="254858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B3C668C2-AE85-C748-823F-573F86BF02A6}"/>
              </a:ext>
            </a:extLst>
          </p:cNvPr>
          <p:cNvSpPr/>
          <p:nvPr/>
        </p:nvSpPr>
        <p:spPr>
          <a:xfrm>
            <a:off x="1177625" y="354743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A7FDBB5-E2FC-4D47-9064-5B31D109F9B3}"/>
              </a:ext>
            </a:extLst>
          </p:cNvPr>
          <p:cNvSpPr/>
          <p:nvPr/>
        </p:nvSpPr>
        <p:spPr>
          <a:xfrm>
            <a:off x="1104759" y="379565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BD7317D-07F9-FD4A-851A-155914C1A12C}"/>
              </a:ext>
            </a:extLst>
          </p:cNvPr>
          <p:cNvSpPr/>
          <p:nvPr/>
        </p:nvSpPr>
        <p:spPr>
          <a:xfrm>
            <a:off x="881378" y="328891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6A97AAEC-C290-F340-9E98-4AE23EA80421}"/>
              </a:ext>
            </a:extLst>
          </p:cNvPr>
          <p:cNvSpPr/>
          <p:nvPr/>
        </p:nvSpPr>
        <p:spPr>
          <a:xfrm>
            <a:off x="1495052" y="420017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B2B2E44F-B05D-124B-B876-18F940B49942}"/>
              </a:ext>
            </a:extLst>
          </p:cNvPr>
          <p:cNvSpPr/>
          <p:nvPr/>
        </p:nvSpPr>
        <p:spPr>
          <a:xfrm>
            <a:off x="2292322" y="307723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AF6B453F-F9A5-734F-AE60-2F10BF761BC8}"/>
              </a:ext>
            </a:extLst>
          </p:cNvPr>
          <p:cNvSpPr/>
          <p:nvPr/>
        </p:nvSpPr>
        <p:spPr>
          <a:xfrm>
            <a:off x="1384113" y="364325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BDF75B6A-48ED-8A47-A633-CD093DFF32E1}"/>
              </a:ext>
            </a:extLst>
          </p:cNvPr>
          <p:cNvSpPr/>
          <p:nvPr/>
        </p:nvSpPr>
        <p:spPr>
          <a:xfrm>
            <a:off x="2425544" y="279673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D54BA54E-2455-4643-83AB-C9CFBDD071B2}"/>
              </a:ext>
            </a:extLst>
          </p:cNvPr>
          <p:cNvSpPr/>
          <p:nvPr/>
        </p:nvSpPr>
        <p:spPr>
          <a:xfrm>
            <a:off x="1444921" y="347750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97433F84-2AA0-D24A-B27B-C6C5AD735212}"/>
              </a:ext>
            </a:extLst>
          </p:cNvPr>
          <p:cNvSpPr/>
          <p:nvPr/>
        </p:nvSpPr>
        <p:spPr>
          <a:xfrm>
            <a:off x="2546366" y="349676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CC0647B1-BDB4-7349-AAE7-BBF09E0ECF1A}"/>
              </a:ext>
            </a:extLst>
          </p:cNvPr>
          <p:cNvSpPr/>
          <p:nvPr/>
        </p:nvSpPr>
        <p:spPr>
          <a:xfrm>
            <a:off x="948929" y="42171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F6D130AE-8C3B-6C48-80DF-2F5A7348EE57}"/>
              </a:ext>
            </a:extLst>
          </p:cNvPr>
          <p:cNvSpPr/>
          <p:nvPr/>
        </p:nvSpPr>
        <p:spPr>
          <a:xfrm>
            <a:off x="2242736" y="444303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4F544D5E-C564-814B-971F-3D5AF5F2AF72}"/>
              </a:ext>
            </a:extLst>
          </p:cNvPr>
          <p:cNvSpPr/>
          <p:nvPr/>
        </p:nvSpPr>
        <p:spPr>
          <a:xfrm>
            <a:off x="2121378" y="33273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6179210-8654-5F48-B938-6D2F99CF27D3}"/>
              </a:ext>
            </a:extLst>
          </p:cNvPr>
          <p:cNvSpPr/>
          <p:nvPr/>
        </p:nvSpPr>
        <p:spPr>
          <a:xfrm>
            <a:off x="1104759" y="447739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310B7BE1-9B08-B942-AA48-08AFF6253965}"/>
              </a:ext>
            </a:extLst>
          </p:cNvPr>
          <p:cNvSpPr/>
          <p:nvPr/>
        </p:nvSpPr>
        <p:spPr>
          <a:xfrm>
            <a:off x="2221739" y="371266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D132D2EC-C5E8-AE41-841E-8ADED51C1769}"/>
              </a:ext>
            </a:extLst>
          </p:cNvPr>
          <p:cNvSpPr/>
          <p:nvPr/>
        </p:nvSpPr>
        <p:spPr>
          <a:xfrm>
            <a:off x="1802045" y="3550934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8F760D4B-A4FD-0942-9C76-6865EA21C5F0}"/>
              </a:ext>
            </a:extLst>
          </p:cNvPr>
          <p:cNvSpPr/>
          <p:nvPr/>
        </p:nvSpPr>
        <p:spPr>
          <a:xfrm>
            <a:off x="1101329" y="43695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756863-514B-A143-AC98-DFAEBC003374}"/>
              </a:ext>
            </a:extLst>
          </p:cNvPr>
          <p:cNvSpPr txBox="1"/>
          <p:nvPr/>
        </p:nvSpPr>
        <p:spPr>
          <a:xfrm>
            <a:off x="2271919" y="470515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体長（</a:t>
            </a:r>
            <a:r>
              <a:rPr lang="en-US" altLang="ja-JP" dirty="0"/>
              <a:t>cm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EF63C5F-D646-F842-B907-6254D206E066}"/>
              </a:ext>
            </a:extLst>
          </p:cNvPr>
          <p:cNvSpPr txBox="1"/>
          <p:nvPr/>
        </p:nvSpPr>
        <p:spPr>
          <a:xfrm>
            <a:off x="254524" y="21771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体重（</a:t>
            </a:r>
            <a:r>
              <a:rPr lang="en-US" altLang="ja-JP" dirty="0"/>
              <a:t>kg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F65603D-4E93-EF4E-B63A-D10003649EB7}"/>
              </a:ext>
            </a:extLst>
          </p:cNvPr>
          <p:cNvSpPr txBox="1"/>
          <p:nvPr/>
        </p:nvSpPr>
        <p:spPr>
          <a:xfrm>
            <a:off x="1299485" y="2425336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B90EF07-4B18-9747-9415-26F53E43935C}"/>
              </a:ext>
            </a:extLst>
          </p:cNvPr>
          <p:cNvSpPr txBox="1"/>
          <p:nvPr/>
        </p:nvSpPr>
        <p:spPr>
          <a:xfrm>
            <a:off x="2297740" y="4354211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E06DAD5-4C21-FE49-9D05-02A9E71F861F}"/>
              </a:ext>
            </a:extLst>
          </p:cNvPr>
          <p:cNvSpPr txBox="1"/>
          <p:nvPr/>
        </p:nvSpPr>
        <p:spPr>
          <a:xfrm>
            <a:off x="4801650" y="1450779"/>
            <a:ext cx="403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例題（魚の分類（</a:t>
            </a:r>
            <a:r>
              <a:rPr lang="ja-JP" altLang="en-US" sz="2800">
                <a:solidFill>
                  <a:schemeClr val="tx2"/>
                </a:solidFill>
              </a:rPr>
              <a:t>簡単</a:t>
            </a:r>
            <a:r>
              <a:rPr lang="ja-JP" altLang="en-US" sz="2800"/>
              <a:t>））</a:t>
            </a:r>
            <a:endParaRPr kumimoji="1" lang="ja-JP" altLang="en-US" sz="2800"/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9DA06D0F-1C21-2E47-BBB9-3C25D4FBC147}"/>
              </a:ext>
            </a:extLst>
          </p:cNvPr>
          <p:cNvCxnSpPr>
            <a:cxnSpLocks/>
          </p:cNvCxnSpPr>
          <p:nvPr/>
        </p:nvCxnSpPr>
        <p:spPr>
          <a:xfrm flipV="1">
            <a:off x="5336553" y="2524671"/>
            <a:ext cx="0" cy="25982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2872627A-B0D5-3B4E-9826-C1091755953F}"/>
              </a:ext>
            </a:extLst>
          </p:cNvPr>
          <p:cNvCxnSpPr>
            <a:cxnSpLocks/>
          </p:cNvCxnSpPr>
          <p:nvPr/>
        </p:nvCxnSpPr>
        <p:spPr>
          <a:xfrm>
            <a:off x="4913950" y="4661988"/>
            <a:ext cx="283612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円/楕円 44">
            <a:extLst>
              <a:ext uri="{FF2B5EF4-FFF2-40B4-BE49-F238E27FC236}">
                <a16:creationId xmlns:a16="http://schemas.microsoft.com/office/drawing/2014/main" id="{DCBE8446-E7F3-3A43-B710-352C0456EB49}"/>
              </a:ext>
            </a:extLst>
          </p:cNvPr>
          <p:cNvSpPr/>
          <p:nvPr/>
        </p:nvSpPr>
        <p:spPr>
          <a:xfrm>
            <a:off x="6049165" y="3976011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円/楕円 45">
            <a:extLst>
              <a:ext uri="{FF2B5EF4-FFF2-40B4-BE49-F238E27FC236}">
                <a16:creationId xmlns:a16="http://schemas.microsoft.com/office/drawing/2014/main" id="{4209B5D4-4137-6C4D-9113-D5B0E266062E}"/>
              </a:ext>
            </a:extLst>
          </p:cNvPr>
          <p:cNvSpPr/>
          <p:nvPr/>
        </p:nvSpPr>
        <p:spPr>
          <a:xfrm>
            <a:off x="6500198" y="270383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DD224CEB-7D2B-C249-A1BB-BDD79BBA01FE}"/>
              </a:ext>
            </a:extLst>
          </p:cNvPr>
          <p:cNvSpPr/>
          <p:nvPr/>
        </p:nvSpPr>
        <p:spPr>
          <a:xfrm>
            <a:off x="5865274" y="312691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>
            <a:extLst>
              <a:ext uri="{FF2B5EF4-FFF2-40B4-BE49-F238E27FC236}">
                <a16:creationId xmlns:a16="http://schemas.microsoft.com/office/drawing/2014/main" id="{C492A033-42DA-B749-ACC9-1C18F4AA910F}"/>
              </a:ext>
            </a:extLst>
          </p:cNvPr>
          <p:cNvSpPr/>
          <p:nvPr/>
        </p:nvSpPr>
        <p:spPr>
          <a:xfrm>
            <a:off x="6027829" y="340544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>
            <a:extLst>
              <a:ext uri="{FF2B5EF4-FFF2-40B4-BE49-F238E27FC236}">
                <a16:creationId xmlns:a16="http://schemas.microsoft.com/office/drawing/2014/main" id="{6C411C16-2E8C-A44E-B6EC-1157C800C895}"/>
              </a:ext>
            </a:extLst>
          </p:cNvPr>
          <p:cNvSpPr/>
          <p:nvPr/>
        </p:nvSpPr>
        <p:spPr>
          <a:xfrm>
            <a:off x="6098541" y="2830835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>
            <a:extLst>
              <a:ext uri="{FF2B5EF4-FFF2-40B4-BE49-F238E27FC236}">
                <a16:creationId xmlns:a16="http://schemas.microsoft.com/office/drawing/2014/main" id="{7705B08D-F074-574A-BDBA-ADEE6A69B860}"/>
              </a:ext>
            </a:extLst>
          </p:cNvPr>
          <p:cNvSpPr/>
          <p:nvPr/>
        </p:nvSpPr>
        <p:spPr>
          <a:xfrm>
            <a:off x="5505493" y="280419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>
            <a:extLst>
              <a:ext uri="{FF2B5EF4-FFF2-40B4-BE49-F238E27FC236}">
                <a16:creationId xmlns:a16="http://schemas.microsoft.com/office/drawing/2014/main" id="{15DF0A9C-4067-D943-98EF-789CE8D89992}"/>
              </a:ext>
            </a:extLst>
          </p:cNvPr>
          <p:cNvSpPr/>
          <p:nvPr/>
        </p:nvSpPr>
        <p:spPr>
          <a:xfrm>
            <a:off x="5779265" y="296225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>
            <a:extLst>
              <a:ext uri="{FF2B5EF4-FFF2-40B4-BE49-F238E27FC236}">
                <a16:creationId xmlns:a16="http://schemas.microsoft.com/office/drawing/2014/main" id="{BFDED948-6165-D649-B597-114F6CC8AC8F}"/>
              </a:ext>
            </a:extLst>
          </p:cNvPr>
          <p:cNvSpPr/>
          <p:nvPr/>
        </p:nvSpPr>
        <p:spPr>
          <a:xfrm>
            <a:off x="5777328" y="2524671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/楕円 52">
            <a:extLst>
              <a:ext uri="{FF2B5EF4-FFF2-40B4-BE49-F238E27FC236}">
                <a16:creationId xmlns:a16="http://schemas.microsoft.com/office/drawing/2014/main" id="{6EBF2F37-810D-3A42-92BC-109941387539}"/>
              </a:ext>
            </a:extLst>
          </p:cNvPr>
          <p:cNvSpPr/>
          <p:nvPr/>
        </p:nvSpPr>
        <p:spPr>
          <a:xfrm>
            <a:off x="5690801" y="341491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>
            <a:extLst>
              <a:ext uri="{FF2B5EF4-FFF2-40B4-BE49-F238E27FC236}">
                <a16:creationId xmlns:a16="http://schemas.microsoft.com/office/drawing/2014/main" id="{511EBA77-9527-7649-AECE-969CEAD22437}"/>
              </a:ext>
            </a:extLst>
          </p:cNvPr>
          <p:cNvSpPr/>
          <p:nvPr/>
        </p:nvSpPr>
        <p:spPr>
          <a:xfrm>
            <a:off x="5750928" y="372156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>
            <a:extLst>
              <a:ext uri="{FF2B5EF4-FFF2-40B4-BE49-F238E27FC236}">
                <a16:creationId xmlns:a16="http://schemas.microsoft.com/office/drawing/2014/main" id="{F49BDAF2-FE7A-7D47-BA47-DD335AFD0E64}"/>
              </a:ext>
            </a:extLst>
          </p:cNvPr>
          <p:cNvSpPr/>
          <p:nvPr/>
        </p:nvSpPr>
        <p:spPr>
          <a:xfrm>
            <a:off x="5403104" y="326500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>
            <a:extLst>
              <a:ext uri="{FF2B5EF4-FFF2-40B4-BE49-F238E27FC236}">
                <a16:creationId xmlns:a16="http://schemas.microsoft.com/office/drawing/2014/main" id="{70BFB3A4-9A85-BF43-A1C3-0715A112E38D}"/>
              </a:ext>
            </a:extLst>
          </p:cNvPr>
          <p:cNvSpPr/>
          <p:nvPr/>
        </p:nvSpPr>
        <p:spPr>
          <a:xfrm>
            <a:off x="6375453" y="413363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>
            <a:extLst>
              <a:ext uri="{FF2B5EF4-FFF2-40B4-BE49-F238E27FC236}">
                <a16:creationId xmlns:a16="http://schemas.microsoft.com/office/drawing/2014/main" id="{3B8BF75C-B618-3F42-A361-CAD57AB76C66}"/>
              </a:ext>
            </a:extLst>
          </p:cNvPr>
          <p:cNvSpPr/>
          <p:nvPr/>
        </p:nvSpPr>
        <p:spPr>
          <a:xfrm>
            <a:off x="6485638" y="298447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0056C06D-A862-EF4C-8F46-50EDBF8E84D1}"/>
              </a:ext>
            </a:extLst>
          </p:cNvPr>
          <p:cNvSpPr/>
          <p:nvPr/>
        </p:nvSpPr>
        <p:spPr>
          <a:xfrm>
            <a:off x="6325273" y="3782530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>
            <a:extLst>
              <a:ext uri="{FF2B5EF4-FFF2-40B4-BE49-F238E27FC236}">
                <a16:creationId xmlns:a16="http://schemas.microsoft.com/office/drawing/2014/main" id="{0573C8DE-7087-0B44-A5D6-860BDE8FA414}"/>
              </a:ext>
            </a:extLst>
          </p:cNvPr>
          <p:cNvSpPr/>
          <p:nvPr/>
        </p:nvSpPr>
        <p:spPr>
          <a:xfrm>
            <a:off x="7162403" y="286958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>
            <a:extLst>
              <a:ext uri="{FF2B5EF4-FFF2-40B4-BE49-F238E27FC236}">
                <a16:creationId xmlns:a16="http://schemas.microsoft.com/office/drawing/2014/main" id="{DC2220BA-9215-2E49-959E-068372645118}"/>
              </a:ext>
            </a:extLst>
          </p:cNvPr>
          <p:cNvSpPr/>
          <p:nvPr/>
        </p:nvSpPr>
        <p:spPr>
          <a:xfrm>
            <a:off x="6572102" y="347846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>
            <a:extLst>
              <a:ext uri="{FF2B5EF4-FFF2-40B4-BE49-F238E27FC236}">
                <a16:creationId xmlns:a16="http://schemas.microsoft.com/office/drawing/2014/main" id="{5CF7E2E4-711A-8646-90B8-DE5535229161}"/>
              </a:ext>
            </a:extLst>
          </p:cNvPr>
          <p:cNvSpPr/>
          <p:nvPr/>
        </p:nvSpPr>
        <p:spPr>
          <a:xfrm>
            <a:off x="7068092" y="3472856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>
            <a:extLst>
              <a:ext uri="{FF2B5EF4-FFF2-40B4-BE49-F238E27FC236}">
                <a16:creationId xmlns:a16="http://schemas.microsoft.com/office/drawing/2014/main" id="{4209AFF4-3A65-CF45-B051-83109C2BF0A9}"/>
              </a:ext>
            </a:extLst>
          </p:cNvPr>
          <p:cNvSpPr/>
          <p:nvPr/>
        </p:nvSpPr>
        <p:spPr>
          <a:xfrm>
            <a:off x="6195176" y="434650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>
            <a:extLst>
              <a:ext uri="{FF2B5EF4-FFF2-40B4-BE49-F238E27FC236}">
                <a16:creationId xmlns:a16="http://schemas.microsoft.com/office/drawing/2014/main" id="{D7428F94-F92F-2E4D-B7CA-6774B30F726B}"/>
              </a:ext>
            </a:extLst>
          </p:cNvPr>
          <p:cNvSpPr/>
          <p:nvPr/>
        </p:nvSpPr>
        <p:spPr>
          <a:xfrm>
            <a:off x="6764462" y="441912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AB4C1417-37BC-DE4F-9E86-BCA5E76A036E}"/>
              </a:ext>
            </a:extLst>
          </p:cNvPr>
          <p:cNvSpPr/>
          <p:nvPr/>
        </p:nvSpPr>
        <p:spPr>
          <a:xfrm>
            <a:off x="6864227" y="3127413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円/楕円 64">
            <a:extLst>
              <a:ext uri="{FF2B5EF4-FFF2-40B4-BE49-F238E27FC236}">
                <a16:creationId xmlns:a16="http://schemas.microsoft.com/office/drawing/2014/main" id="{86E93D27-8878-9F46-93E9-CE6C2F3892C4}"/>
              </a:ext>
            </a:extLst>
          </p:cNvPr>
          <p:cNvSpPr/>
          <p:nvPr/>
        </p:nvSpPr>
        <p:spPr>
          <a:xfrm>
            <a:off x="5626485" y="445348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>
            <a:extLst>
              <a:ext uri="{FF2B5EF4-FFF2-40B4-BE49-F238E27FC236}">
                <a16:creationId xmlns:a16="http://schemas.microsoft.com/office/drawing/2014/main" id="{421AE91E-6170-1746-9A14-C8E6ACCEB8FC}"/>
              </a:ext>
            </a:extLst>
          </p:cNvPr>
          <p:cNvSpPr/>
          <p:nvPr/>
        </p:nvSpPr>
        <p:spPr>
          <a:xfrm>
            <a:off x="6743465" y="368875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>
            <a:extLst>
              <a:ext uri="{FF2B5EF4-FFF2-40B4-BE49-F238E27FC236}">
                <a16:creationId xmlns:a16="http://schemas.microsoft.com/office/drawing/2014/main" id="{DB72948E-0C7B-6D44-B7EF-A8069EA1CDD6}"/>
              </a:ext>
            </a:extLst>
          </p:cNvPr>
          <p:cNvSpPr/>
          <p:nvPr/>
        </p:nvSpPr>
        <p:spPr>
          <a:xfrm>
            <a:off x="6235548" y="316446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円/楕円 67">
            <a:extLst>
              <a:ext uri="{FF2B5EF4-FFF2-40B4-BE49-F238E27FC236}">
                <a16:creationId xmlns:a16="http://schemas.microsoft.com/office/drawing/2014/main" id="{0C190D70-1DDA-2944-981C-EB7ECE476A67}"/>
              </a:ext>
            </a:extLst>
          </p:cNvPr>
          <p:cNvSpPr/>
          <p:nvPr/>
        </p:nvSpPr>
        <p:spPr>
          <a:xfrm>
            <a:off x="5796496" y="414391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25F562FA-B410-5C46-B214-82AFAA29DE32}"/>
              </a:ext>
            </a:extLst>
          </p:cNvPr>
          <p:cNvSpPr txBox="1"/>
          <p:nvPr/>
        </p:nvSpPr>
        <p:spPr>
          <a:xfrm>
            <a:off x="6793645" y="4681248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体長（</a:t>
            </a:r>
            <a:r>
              <a:rPr lang="en-US" altLang="ja-JP" dirty="0"/>
              <a:t>cm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70AED6B3-A28B-6941-9577-A08D6BC2718D}"/>
              </a:ext>
            </a:extLst>
          </p:cNvPr>
          <p:cNvSpPr txBox="1"/>
          <p:nvPr/>
        </p:nvSpPr>
        <p:spPr>
          <a:xfrm>
            <a:off x="4776250" y="2153287"/>
            <a:ext cx="112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体重（</a:t>
            </a:r>
            <a:r>
              <a:rPr lang="en-US" altLang="ja-JP" dirty="0"/>
              <a:t>kg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A0982B12-358F-CF46-B067-A6085667DE97}"/>
              </a:ext>
            </a:extLst>
          </p:cNvPr>
          <p:cNvSpPr txBox="1"/>
          <p:nvPr/>
        </p:nvSpPr>
        <p:spPr>
          <a:xfrm>
            <a:off x="5821211" y="2401427"/>
            <a:ext cx="49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FA3A57E2-0D20-B04E-B35A-4B6F1F197C70}"/>
              </a:ext>
            </a:extLst>
          </p:cNvPr>
          <p:cNvSpPr txBox="1"/>
          <p:nvPr/>
        </p:nvSpPr>
        <p:spPr>
          <a:xfrm>
            <a:off x="6819466" y="4330302"/>
            <a:ext cx="495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F657B9CA-109D-5648-A69A-D08F4E3801CA}"/>
              </a:ext>
            </a:extLst>
          </p:cNvPr>
          <p:cNvCxnSpPr/>
          <p:nvPr/>
        </p:nvCxnSpPr>
        <p:spPr>
          <a:xfrm flipV="1">
            <a:off x="5017168" y="2401427"/>
            <a:ext cx="2394285" cy="2435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42E2ECCC-06E1-674C-B324-4E7594215128}"/>
              </a:ext>
            </a:extLst>
          </p:cNvPr>
          <p:cNvSpPr txBox="1"/>
          <p:nvPr/>
        </p:nvSpPr>
        <p:spPr>
          <a:xfrm>
            <a:off x="7362546" y="198123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線形分離可能</a:t>
            </a:r>
            <a:endParaRPr kumimoji="1" lang="en-US" altLang="ja-JP" dirty="0"/>
          </a:p>
          <a:p>
            <a:r>
              <a:rPr lang="ja-JP" altLang="en-US"/>
              <a:t>       ＝</a:t>
            </a:r>
            <a:endParaRPr lang="en-US" altLang="ja-JP" dirty="0"/>
          </a:p>
          <a:p>
            <a:r>
              <a:rPr lang="ja-JP" altLang="en-US"/>
              <a:t>線形問題</a:t>
            </a:r>
            <a:endParaRPr kumimoji="1" lang="ja-JP" altLang="en-US"/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72A459A2-D6DE-6E48-9CA2-E667615FBB80}"/>
              </a:ext>
            </a:extLst>
          </p:cNvPr>
          <p:cNvCxnSpPr/>
          <p:nvPr/>
        </p:nvCxnSpPr>
        <p:spPr>
          <a:xfrm flipV="1">
            <a:off x="513539" y="2329805"/>
            <a:ext cx="2394285" cy="2435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5D2B985-C636-BC4F-8236-64D797727023}"/>
              </a:ext>
            </a:extLst>
          </p:cNvPr>
          <p:cNvSpPr txBox="1"/>
          <p:nvPr/>
        </p:nvSpPr>
        <p:spPr>
          <a:xfrm>
            <a:off x="2906701" y="2201744"/>
            <a:ext cx="1938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線形分離できない</a:t>
            </a:r>
            <a:endParaRPr lang="en-US" altLang="ja-JP" dirty="0"/>
          </a:p>
          <a:p>
            <a:r>
              <a:rPr lang="ja-JP" altLang="en-US"/>
              <a:t>       ＝</a:t>
            </a:r>
            <a:endParaRPr lang="en-US" altLang="ja-JP" dirty="0"/>
          </a:p>
          <a:p>
            <a:r>
              <a:rPr kumimoji="1" lang="ja-JP" altLang="en-US"/>
              <a:t>非線形問題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059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F6F8DB-3D77-8A4A-A098-FA1FFB91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前向き計算の例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5C651C-D3DE-AB44-9D82-08BAC023A7FB}"/>
              </a:ext>
            </a:extLst>
          </p:cNvPr>
          <p:cNvSpPr txBox="1"/>
          <p:nvPr/>
        </p:nvSpPr>
        <p:spPr>
          <a:xfrm>
            <a:off x="279924" y="1474688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例題（魚の分類（</a:t>
            </a:r>
            <a:r>
              <a:rPr lang="ja-JP" altLang="en-US" sz="2800">
                <a:solidFill>
                  <a:srgbClr val="FF0000"/>
                </a:solidFill>
              </a:rPr>
              <a:t>難しい</a:t>
            </a:r>
            <a:r>
              <a:rPr lang="ja-JP" altLang="en-US" sz="2800"/>
              <a:t>））</a:t>
            </a:r>
            <a:endParaRPr kumimoji="1" lang="ja-JP" altLang="en-US" sz="280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B1CC996-54C1-974F-AC54-007EAF36791C}"/>
              </a:ext>
            </a:extLst>
          </p:cNvPr>
          <p:cNvCxnSpPr/>
          <p:nvPr/>
        </p:nvCxnSpPr>
        <p:spPr>
          <a:xfrm flipV="1">
            <a:off x="814827" y="2548580"/>
            <a:ext cx="0" cy="25982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E9CCA88-7606-EC47-9083-A0CBDEEF9692}"/>
              </a:ext>
            </a:extLst>
          </p:cNvPr>
          <p:cNvCxnSpPr>
            <a:cxnSpLocks/>
          </p:cNvCxnSpPr>
          <p:nvPr/>
        </p:nvCxnSpPr>
        <p:spPr>
          <a:xfrm>
            <a:off x="392224" y="4685897"/>
            <a:ext cx="283612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円/楕円 14">
            <a:extLst>
              <a:ext uri="{FF2B5EF4-FFF2-40B4-BE49-F238E27FC236}">
                <a16:creationId xmlns:a16="http://schemas.microsoft.com/office/drawing/2014/main" id="{FA9BCA32-73C3-AE42-9828-E97CB7ED151C}"/>
              </a:ext>
            </a:extLst>
          </p:cNvPr>
          <p:cNvSpPr/>
          <p:nvPr/>
        </p:nvSpPr>
        <p:spPr>
          <a:xfrm>
            <a:off x="1292471" y="373671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C5483E6E-9981-E54A-98EA-9290F2EBB34A}"/>
              </a:ext>
            </a:extLst>
          </p:cNvPr>
          <p:cNvSpPr/>
          <p:nvPr/>
        </p:nvSpPr>
        <p:spPr>
          <a:xfrm>
            <a:off x="1970837" y="270098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0EB7917-6EF4-6B49-B065-C3314776EEC4}"/>
              </a:ext>
            </a:extLst>
          </p:cNvPr>
          <p:cNvSpPr/>
          <p:nvPr/>
        </p:nvSpPr>
        <p:spPr>
          <a:xfrm>
            <a:off x="1476454" y="321985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D1D14D36-0855-E740-9D92-6C14B4B049BE}"/>
              </a:ext>
            </a:extLst>
          </p:cNvPr>
          <p:cNvSpPr/>
          <p:nvPr/>
        </p:nvSpPr>
        <p:spPr>
          <a:xfrm>
            <a:off x="1590602" y="351687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A1514F-A969-C34B-9638-082DDC9EA7FA}"/>
              </a:ext>
            </a:extLst>
          </p:cNvPr>
          <p:cNvSpPr/>
          <p:nvPr/>
        </p:nvSpPr>
        <p:spPr>
          <a:xfrm>
            <a:off x="1702908" y="376696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D9A6DB55-490C-564A-B999-677AB3C1D85B}"/>
              </a:ext>
            </a:extLst>
          </p:cNvPr>
          <p:cNvSpPr/>
          <p:nvPr/>
        </p:nvSpPr>
        <p:spPr>
          <a:xfrm>
            <a:off x="1089891" y="302469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4A306C1A-3E67-EE48-B677-8CB77A429EEF}"/>
              </a:ext>
            </a:extLst>
          </p:cNvPr>
          <p:cNvSpPr/>
          <p:nvPr/>
        </p:nvSpPr>
        <p:spPr>
          <a:xfrm>
            <a:off x="1242291" y="317709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52027E-7242-AC4C-8F80-EF01B1777932}"/>
              </a:ext>
            </a:extLst>
          </p:cNvPr>
          <p:cNvSpPr/>
          <p:nvPr/>
        </p:nvSpPr>
        <p:spPr>
          <a:xfrm>
            <a:off x="1255602" y="254858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B3C668C2-AE85-C748-823F-573F86BF02A6}"/>
              </a:ext>
            </a:extLst>
          </p:cNvPr>
          <p:cNvSpPr/>
          <p:nvPr/>
        </p:nvSpPr>
        <p:spPr>
          <a:xfrm>
            <a:off x="1177625" y="354743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A7FDBB5-E2FC-4D47-9064-5B31D109F9B3}"/>
              </a:ext>
            </a:extLst>
          </p:cNvPr>
          <p:cNvSpPr/>
          <p:nvPr/>
        </p:nvSpPr>
        <p:spPr>
          <a:xfrm>
            <a:off x="1104759" y="379565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BD7317D-07F9-FD4A-851A-155914C1A12C}"/>
              </a:ext>
            </a:extLst>
          </p:cNvPr>
          <p:cNvSpPr/>
          <p:nvPr/>
        </p:nvSpPr>
        <p:spPr>
          <a:xfrm>
            <a:off x="881378" y="328891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6A97AAEC-C290-F340-9E98-4AE23EA80421}"/>
              </a:ext>
            </a:extLst>
          </p:cNvPr>
          <p:cNvSpPr/>
          <p:nvPr/>
        </p:nvSpPr>
        <p:spPr>
          <a:xfrm>
            <a:off x="1495052" y="420017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B2B2E44F-B05D-124B-B876-18F940B49942}"/>
              </a:ext>
            </a:extLst>
          </p:cNvPr>
          <p:cNvSpPr/>
          <p:nvPr/>
        </p:nvSpPr>
        <p:spPr>
          <a:xfrm>
            <a:off x="2292322" y="307723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AF6B453F-F9A5-734F-AE60-2F10BF761BC8}"/>
              </a:ext>
            </a:extLst>
          </p:cNvPr>
          <p:cNvSpPr/>
          <p:nvPr/>
        </p:nvSpPr>
        <p:spPr>
          <a:xfrm>
            <a:off x="1384113" y="364325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BDF75B6A-48ED-8A47-A633-CD093DFF32E1}"/>
              </a:ext>
            </a:extLst>
          </p:cNvPr>
          <p:cNvSpPr/>
          <p:nvPr/>
        </p:nvSpPr>
        <p:spPr>
          <a:xfrm>
            <a:off x="2425544" y="279673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D54BA54E-2455-4643-83AB-C9CFBDD071B2}"/>
              </a:ext>
            </a:extLst>
          </p:cNvPr>
          <p:cNvSpPr/>
          <p:nvPr/>
        </p:nvSpPr>
        <p:spPr>
          <a:xfrm>
            <a:off x="1444921" y="347750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97433F84-2AA0-D24A-B27B-C6C5AD735212}"/>
              </a:ext>
            </a:extLst>
          </p:cNvPr>
          <p:cNvSpPr/>
          <p:nvPr/>
        </p:nvSpPr>
        <p:spPr>
          <a:xfrm>
            <a:off x="2546366" y="349676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CC0647B1-BDB4-7349-AAE7-BBF09E0ECF1A}"/>
              </a:ext>
            </a:extLst>
          </p:cNvPr>
          <p:cNvSpPr/>
          <p:nvPr/>
        </p:nvSpPr>
        <p:spPr>
          <a:xfrm>
            <a:off x="948929" y="42171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F6D130AE-8C3B-6C48-80DF-2F5A7348EE57}"/>
              </a:ext>
            </a:extLst>
          </p:cNvPr>
          <p:cNvSpPr/>
          <p:nvPr/>
        </p:nvSpPr>
        <p:spPr>
          <a:xfrm>
            <a:off x="2242736" y="444303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4F544D5E-C564-814B-971F-3D5AF5F2AF72}"/>
              </a:ext>
            </a:extLst>
          </p:cNvPr>
          <p:cNvSpPr/>
          <p:nvPr/>
        </p:nvSpPr>
        <p:spPr>
          <a:xfrm>
            <a:off x="2121378" y="33273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6179210-8654-5F48-B938-6D2F99CF27D3}"/>
              </a:ext>
            </a:extLst>
          </p:cNvPr>
          <p:cNvSpPr/>
          <p:nvPr/>
        </p:nvSpPr>
        <p:spPr>
          <a:xfrm>
            <a:off x="1104759" y="447739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310B7BE1-9B08-B942-AA48-08AFF6253965}"/>
              </a:ext>
            </a:extLst>
          </p:cNvPr>
          <p:cNvSpPr/>
          <p:nvPr/>
        </p:nvSpPr>
        <p:spPr>
          <a:xfrm>
            <a:off x="2221739" y="371266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D132D2EC-C5E8-AE41-841E-8ADED51C1769}"/>
              </a:ext>
            </a:extLst>
          </p:cNvPr>
          <p:cNvSpPr/>
          <p:nvPr/>
        </p:nvSpPr>
        <p:spPr>
          <a:xfrm>
            <a:off x="1802045" y="3550934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8F760D4B-A4FD-0942-9C76-6865EA21C5F0}"/>
              </a:ext>
            </a:extLst>
          </p:cNvPr>
          <p:cNvSpPr/>
          <p:nvPr/>
        </p:nvSpPr>
        <p:spPr>
          <a:xfrm>
            <a:off x="1101329" y="43695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756863-514B-A143-AC98-DFAEBC003374}"/>
              </a:ext>
            </a:extLst>
          </p:cNvPr>
          <p:cNvSpPr txBox="1"/>
          <p:nvPr/>
        </p:nvSpPr>
        <p:spPr>
          <a:xfrm>
            <a:off x="2271919" y="470515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体長（</a:t>
            </a:r>
            <a:r>
              <a:rPr lang="en-US" altLang="ja-JP" dirty="0"/>
              <a:t>cm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EF63C5F-D646-F842-B907-6254D206E066}"/>
              </a:ext>
            </a:extLst>
          </p:cNvPr>
          <p:cNvSpPr txBox="1"/>
          <p:nvPr/>
        </p:nvSpPr>
        <p:spPr>
          <a:xfrm>
            <a:off x="254524" y="21771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体重（</a:t>
            </a:r>
            <a:r>
              <a:rPr lang="en-US" altLang="ja-JP" dirty="0"/>
              <a:t>kg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F65603D-4E93-EF4E-B63A-D10003649EB7}"/>
              </a:ext>
            </a:extLst>
          </p:cNvPr>
          <p:cNvSpPr txBox="1"/>
          <p:nvPr/>
        </p:nvSpPr>
        <p:spPr>
          <a:xfrm>
            <a:off x="1299485" y="2425336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B90EF07-4B18-9747-9415-26F53E43935C}"/>
              </a:ext>
            </a:extLst>
          </p:cNvPr>
          <p:cNvSpPr txBox="1"/>
          <p:nvPr/>
        </p:nvSpPr>
        <p:spPr>
          <a:xfrm>
            <a:off x="2297740" y="4354211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E245F30-87B9-F747-92FE-B7FC16A5EAEB}"/>
              </a:ext>
            </a:extLst>
          </p:cNvPr>
          <p:cNvSpPr/>
          <p:nvPr/>
        </p:nvSpPr>
        <p:spPr>
          <a:xfrm>
            <a:off x="2784977" y="196067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非線形問題</a:t>
            </a:r>
            <a:endParaRPr lang="en-US" altLang="ja-JP" dirty="0"/>
          </a:p>
        </p:txBody>
      </p: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A477E08E-5AB3-1C42-8404-702042D0AC02}"/>
              </a:ext>
            </a:extLst>
          </p:cNvPr>
          <p:cNvCxnSpPr>
            <a:cxnSpLocks/>
          </p:cNvCxnSpPr>
          <p:nvPr/>
        </p:nvCxnSpPr>
        <p:spPr>
          <a:xfrm flipV="1">
            <a:off x="5355152" y="2529337"/>
            <a:ext cx="0" cy="25982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10768264-6442-0347-97B3-7E93A9144468}"/>
              </a:ext>
            </a:extLst>
          </p:cNvPr>
          <p:cNvCxnSpPr>
            <a:cxnSpLocks/>
          </p:cNvCxnSpPr>
          <p:nvPr/>
        </p:nvCxnSpPr>
        <p:spPr>
          <a:xfrm>
            <a:off x="4932549" y="4666654"/>
            <a:ext cx="283612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円/楕円 85">
            <a:extLst>
              <a:ext uri="{FF2B5EF4-FFF2-40B4-BE49-F238E27FC236}">
                <a16:creationId xmlns:a16="http://schemas.microsoft.com/office/drawing/2014/main" id="{0BBBF4A8-EEEC-9148-9F9F-5255B63353B4}"/>
              </a:ext>
            </a:extLst>
          </p:cNvPr>
          <p:cNvSpPr/>
          <p:nvPr/>
        </p:nvSpPr>
        <p:spPr>
          <a:xfrm>
            <a:off x="5247132" y="2980175"/>
            <a:ext cx="228870" cy="220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円/楕円 99">
            <a:extLst>
              <a:ext uri="{FF2B5EF4-FFF2-40B4-BE49-F238E27FC236}">
                <a16:creationId xmlns:a16="http://schemas.microsoft.com/office/drawing/2014/main" id="{A02B2490-8A58-AB4D-A243-E4BDEB15536F}"/>
              </a:ext>
            </a:extLst>
          </p:cNvPr>
          <p:cNvSpPr/>
          <p:nvPr/>
        </p:nvSpPr>
        <p:spPr>
          <a:xfrm>
            <a:off x="5265609" y="4543399"/>
            <a:ext cx="203803" cy="21903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45B75608-4C9F-CC43-BF5A-651F0805564B}"/>
              </a:ext>
            </a:extLst>
          </p:cNvPr>
          <p:cNvSpPr txBox="1"/>
          <p:nvPr/>
        </p:nvSpPr>
        <p:spPr>
          <a:xfrm>
            <a:off x="7512832" y="476504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</a:t>
            </a:r>
            <a:endParaRPr kumimoji="1" lang="ja-JP" altLang="en-US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FCAFE647-B192-384D-940B-E29FAAFAAC84}"/>
              </a:ext>
            </a:extLst>
          </p:cNvPr>
          <p:cNvSpPr txBox="1"/>
          <p:nvPr/>
        </p:nvSpPr>
        <p:spPr>
          <a:xfrm>
            <a:off x="5183887" y="2143758"/>
            <a:ext cx="112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B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9431AC0F-4FE6-DE4A-9A9C-DAF7B6CBDEFC}"/>
              </a:ext>
            </a:extLst>
          </p:cNvPr>
          <p:cNvSpPr txBox="1"/>
          <p:nvPr/>
        </p:nvSpPr>
        <p:spPr>
          <a:xfrm>
            <a:off x="4695946" y="1478383"/>
            <a:ext cx="2218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例題（</a:t>
            </a:r>
            <a:r>
              <a:rPr lang="en-US" altLang="ja-JP" sz="2800" dirty="0"/>
              <a:t>XOR</a:t>
            </a:r>
            <a:r>
              <a:rPr lang="ja-JP" altLang="en-US" sz="2800"/>
              <a:t>））</a:t>
            </a:r>
            <a:endParaRPr kumimoji="1" lang="ja-JP" altLang="en-US" sz="280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EE0E79DC-4113-7A4D-9705-C78694CD51C5}"/>
              </a:ext>
            </a:extLst>
          </p:cNvPr>
          <p:cNvSpPr txBox="1"/>
          <p:nvPr/>
        </p:nvSpPr>
        <p:spPr>
          <a:xfrm>
            <a:off x="4695946" y="535497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XOR(</a:t>
            </a:r>
            <a:r>
              <a:rPr lang="ja-JP" altLang="en-US"/>
              <a:t>排他的論理和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AC016B36-1A43-C741-990E-AE98AC54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946" y="5724306"/>
            <a:ext cx="2082800" cy="977900"/>
          </a:xfrm>
          <a:prstGeom prst="rect">
            <a:avLst/>
          </a:prstGeom>
        </p:spPr>
      </p:pic>
      <p:sp>
        <p:nvSpPr>
          <p:cNvPr id="111" name="円/楕円 110">
            <a:extLst>
              <a:ext uri="{FF2B5EF4-FFF2-40B4-BE49-F238E27FC236}">
                <a16:creationId xmlns:a16="http://schemas.microsoft.com/office/drawing/2014/main" id="{72E5DDAE-01C3-B04C-B431-AA6106B94D25}"/>
              </a:ext>
            </a:extLst>
          </p:cNvPr>
          <p:cNvSpPr/>
          <p:nvPr/>
        </p:nvSpPr>
        <p:spPr>
          <a:xfrm>
            <a:off x="6892253" y="4551769"/>
            <a:ext cx="228870" cy="220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112AB900-5B37-F247-AAEC-8AE70E4080BD}"/>
              </a:ext>
            </a:extLst>
          </p:cNvPr>
          <p:cNvSpPr/>
          <p:nvPr/>
        </p:nvSpPr>
        <p:spPr>
          <a:xfrm>
            <a:off x="6860213" y="2958066"/>
            <a:ext cx="203803" cy="21903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15FAC8D-F238-9341-B4D6-DFF24041C406}"/>
              </a:ext>
            </a:extLst>
          </p:cNvPr>
          <p:cNvSpPr txBox="1"/>
          <p:nvPr/>
        </p:nvSpPr>
        <p:spPr>
          <a:xfrm>
            <a:off x="5027434" y="47010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0</a:t>
            </a:r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B4444851-708E-B54F-BBF8-F413BED5F255}"/>
              </a:ext>
            </a:extLst>
          </p:cNvPr>
          <p:cNvSpPr txBox="1"/>
          <p:nvPr/>
        </p:nvSpPr>
        <p:spPr>
          <a:xfrm>
            <a:off x="6847619" y="47376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BAD872AD-DE34-DC4C-921F-53155A449E27}"/>
              </a:ext>
            </a:extLst>
          </p:cNvPr>
          <p:cNvSpPr txBox="1"/>
          <p:nvPr/>
        </p:nvSpPr>
        <p:spPr>
          <a:xfrm>
            <a:off x="4906571" y="29284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374EBE0-DF5D-9C44-8810-12CBB2E85726}"/>
              </a:ext>
            </a:extLst>
          </p:cNvPr>
          <p:cNvCxnSpPr>
            <a:cxnSpLocks/>
          </p:cNvCxnSpPr>
          <p:nvPr/>
        </p:nvCxnSpPr>
        <p:spPr>
          <a:xfrm>
            <a:off x="5542262" y="3090394"/>
            <a:ext cx="1242850" cy="0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B2E304C7-F640-7747-9F6E-F25BAC0747AF}"/>
              </a:ext>
            </a:extLst>
          </p:cNvPr>
          <p:cNvCxnSpPr>
            <a:cxnSpLocks/>
          </p:cNvCxnSpPr>
          <p:nvPr/>
        </p:nvCxnSpPr>
        <p:spPr>
          <a:xfrm rot="16200000">
            <a:off x="6340689" y="3867324"/>
            <a:ext cx="1242850" cy="0"/>
          </a:xfrm>
          <a:prstGeom prst="line">
            <a:avLst/>
          </a:prstGeom>
          <a:ln w="28575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361EEA06-F39D-9E40-9BAB-E66659C11516}"/>
              </a:ext>
            </a:extLst>
          </p:cNvPr>
          <p:cNvSpPr txBox="1"/>
          <p:nvPr/>
        </p:nvSpPr>
        <p:spPr>
          <a:xfrm>
            <a:off x="5805384" y="1908605"/>
            <a:ext cx="3140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非線形問題で一番簡単な問題</a:t>
            </a:r>
            <a:endParaRPr lang="en-US" altLang="ja-JP" dirty="0"/>
          </a:p>
          <a:p>
            <a:r>
              <a:rPr kumimoji="1" lang="ja-JP" altLang="en-US"/>
              <a:t>本質は一緒</a:t>
            </a:r>
          </a:p>
        </p:txBody>
      </p:sp>
      <p:sp>
        <p:nvSpPr>
          <p:cNvPr id="119" name="Text Box 2">
            <a:extLst>
              <a:ext uri="{FF2B5EF4-FFF2-40B4-BE49-F238E27FC236}">
                <a16:creationId xmlns:a16="http://schemas.microsoft.com/office/drawing/2014/main" id="{A651ADC9-90E9-1047-9448-53AE2564D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335" y="5343782"/>
            <a:ext cx="1030165" cy="151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A</a:t>
            </a:r>
            <a:r>
              <a:rPr lang="ja-JP" altLang="en-US" sz="1846">
                <a:latin typeface="Times New Roman" charset="0"/>
                <a:ea typeface="ＭＳ Ｐゴシック" charset="0"/>
              </a:rPr>
              <a:t>　</a:t>
            </a:r>
            <a:r>
              <a:rPr lang="en-US" altLang="ja-JP" sz="1846" dirty="0">
                <a:latin typeface="Times New Roman" charset="0"/>
                <a:ea typeface="ＭＳ Ｐゴシック" charset="0"/>
              </a:rPr>
              <a:t>B</a:t>
            </a:r>
            <a:r>
              <a:rPr lang="ja-JP" altLang="en-US" sz="1846">
                <a:latin typeface="Times New Roman" charset="0"/>
                <a:ea typeface="ＭＳ Ｐゴシック" charset="0"/>
              </a:rPr>
              <a:t>　</a:t>
            </a:r>
            <a:r>
              <a:rPr lang="en-US" altLang="ja-JP" sz="1846" dirty="0">
                <a:latin typeface="Times New Roman" charset="0"/>
                <a:ea typeface="ＭＳ Ｐゴシック" charset="0"/>
              </a:rPr>
              <a:t>C</a:t>
            </a: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０　０　０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０　１　１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１　０　１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１　１　０</a:t>
            </a:r>
          </a:p>
        </p:txBody>
      </p:sp>
      <p:sp>
        <p:nvSpPr>
          <p:cNvPr id="120" name="Line 3">
            <a:extLst>
              <a:ext uri="{FF2B5EF4-FFF2-40B4-BE49-F238E27FC236}">
                <a16:creationId xmlns:a16="http://schemas.microsoft.com/office/drawing/2014/main" id="{4B885C8B-EBD1-F84F-9355-14CD9DC71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9632" y="5674959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121" name="Line 4">
            <a:extLst>
              <a:ext uri="{FF2B5EF4-FFF2-40B4-BE49-F238E27FC236}">
                <a16:creationId xmlns:a16="http://schemas.microsoft.com/office/drawing/2014/main" id="{7ED56111-A143-9D4D-8101-75C196124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1470" y="5393605"/>
            <a:ext cx="0" cy="140676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122" name="Line 5">
            <a:extLst>
              <a:ext uri="{FF2B5EF4-FFF2-40B4-BE49-F238E27FC236}">
                <a16:creationId xmlns:a16="http://schemas.microsoft.com/office/drawing/2014/main" id="{AEDFDDED-DCC7-AF4A-9BE5-14C4D57B6A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9632" y="5393605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123" name="Line 6">
            <a:extLst>
              <a:ext uri="{FF2B5EF4-FFF2-40B4-BE49-F238E27FC236}">
                <a16:creationId xmlns:a16="http://schemas.microsoft.com/office/drawing/2014/main" id="{F2080B5B-DFDE-4448-AE59-9D519D0726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9632" y="6800374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92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7551127" y="1006720"/>
            <a:ext cx="1030165" cy="151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Ｘ　Ｙ　Ｚ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０　０　０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０　１　１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１　０　１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１　１　０</a:t>
            </a: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7517424" y="1337897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8159262" y="1056543"/>
            <a:ext cx="0" cy="140676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7517424" y="1056543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7517424" y="2463312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1617785" y="967154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1617785" y="3006969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3938954" y="967154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3938954" y="3006969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5275385" y="1951892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cxnSp>
        <p:nvCxnSpPr>
          <p:cNvPr id="35852" name="AutoShape 12"/>
          <p:cNvCxnSpPr>
            <a:cxnSpLocks noChangeShapeType="1"/>
            <a:stCxn id="35849" idx="2"/>
            <a:endCxn id="35847" idx="6"/>
          </p:cNvCxnSpPr>
          <p:nvPr/>
        </p:nvCxnSpPr>
        <p:spPr bwMode="auto">
          <a:xfrm flipH="1">
            <a:off x="2110154" y="1213338"/>
            <a:ext cx="18288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3" name="AutoShape 13"/>
          <p:cNvCxnSpPr>
            <a:cxnSpLocks noChangeShapeType="1"/>
            <a:stCxn id="35849" idx="2"/>
            <a:endCxn id="35848" idx="6"/>
          </p:cNvCxnSpPr>
          <p:nvPr/>
        </p:nvCxnSpPr>
        <p:spPr bwMode="auto">
          <a:xfrm flipH="1">
            <a:off x="2110154" y="1213339"/>
            <a:ext cx="1828800" cy="20398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4" name="AutoShape 14"/>
          <p:cNvCxnSpPr>
            <a:cxnSpLocks noChangeShapeType="1"/>
            <a:stCxn id="35850" idx="2"/>
            <a:endCxn id="35848" idx="6"/>
          </p:cNvCxnSpPr>
          <p:nvPr/>
        </p:nvCxnSpPr>
        <p:spPr bwMode="auto">
          <a:xfrm flipH="1">
            <a:off x="2110154" y="3253154"/>
            <a:ext cx="18288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5" name="AutoShape 15"/>
          <p:cNvCxnSpPr>
            <a:cxnSpLocks noChangeShapeType="1"/>
            <a:stCxn id="35851" idx="2"/>
            <a:endCxn id="35849" idx="6"/>
          </p:cNvCxnSpPr>
          <p:nvPr/>
        </p:nvCxnSpPr>
        <p:spPr bwMode="auto">
          <a:xfrm flipH="1" flipV="1">
            <a:off x="4431323" y="1213339"/>
            <a:ext cx="844062" cy="9847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6" name="AutoShape 16"/>
          <p:cNvCxnSpPr>
            <a:cxnSpLocks noChangeShapeType="1"/>
            <a:stCxn id="35851" idx="2"/>
            <a:endCxn id="35850" idx="6"/>
          </p:cNvCxnSpPr>
          <p:nvPr/>
        </p:nvCxnSpPr>
        <p:spPr bwMode="auto">
          <a:xfrm flipH="1">
            <a:off x="4431323" y="2198077"/>
            <a:ext cx="844062" cy="10550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7" name="AutoShape 17"/>
          <p:cNvCxnSpPr>
            <a:cxnSpLocks noChangeShapeType="1"/>
            <a:stCxn id="35847" idx="6"/>
            <a:endCxn id="35850" idx="2"/>
          </p:cNvCxnSpPr>
          <p:nvPr/>
        </p:nvCxnSpPr>
        <p:spPr bwMode="auto">
          <a:xfrm>
            <a:off x="2110154" y="1213339"/>
            <a:ext cx="1828800" cy="20398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844061" y="1248508"/>
            <a:ext cx="56270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59" name="Line 19"/>
          <p:cNvSpPr>
            <a:spLocks noChangeShapeType="1"/>
          </p:cNvSpPr>
          <p:nvPr/>
        </p:nvSpPr>
        <p:spPr bwMode="auto">
          <a:xfrm>
            <a:off x="844061" y="3288323"/>
            <a:ext cx="56270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60" name="Line 20"/>
          <p:cNvSpPr>
            <a:spLocks noChangeShapeType="1"/>
          </p:cNvSpPr>
          <p:nvPr/>
        </p:nvSpPr>
        <p:spPr bwMode="auto">
          <a:xfrm>
            <a:off x="5908431" y="2162908"/>
            <a:ext cx="56270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1377462" y="545123"/>
            <a:ext cx="10358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入力層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3698631" y="545123"/>
            <a:ext cx="10358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隠れ層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5035062" y="545123"/>
            <a:ext cx="10358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出力層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674077" y="3429000"/>
            <a:ext cx="75212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入力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5767754" y="2444262"/>
            <a:ext cx="75212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出力</a:t>
            </a:r>
          </a:p>
        </p:txBody>
      </p:sp>
      <p:sp>
        <p:nvSpPr>
          <p:cNvPr id="35866" name="Text Box 26"/>
          <p:cNvSpPr txBox="1">
            <a:spLocks noChangeArrowheads="1"/>
          </p:cNvSpPr>
          <p:nvPr/>
        </p:nvSpPr>
        <p:spPr bwMode="auto">
          <a:xfrm>
            <a:off x="422031" y="967154"/>
            <a:ext cx="431528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Ｘ</a:t>
            </a:r>
          </a:p>
        </p:txBody>
      </p:sp>
      <p:sp>
        <p:nvSpPr>
          <p:cNvPr id="35867" name="Text Box 27"/>
          <p:cNvSpPr txBox="1">
            <a:spLocks noChangeArrowheads="1"/>
          </p:cNvSpPr>
          <p:nvPr/>
        </p:nvSpPr>
        <p:spPr bwMode="auto">
          <a:xfrm>
            <a:off x="430824" y="3006970"/>
            <a:ext cx="429926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Ｙ</a:t>
            </a:r>
          </a:p>
        </p:txBody>
      </p:sp>
      <p:sp>
        <p:nvSpPr>
          <p:cNvPr id="35868" name="Text Box 28"/>
          <p:cNvSpPr txBox="1">
            <a:spLocks noChangeArrowheads="1"/>
          </p:cNvSpPr>
          <p:nvPr/>
        </p:nvSpPr>
        <p:spPr bwMode="auto">
          <a:xfrm>
            <a:off x="6550270" y="1839060"/>
            <a:ext cx="429926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Ｚ</a:t>
            </a:r>
          </a:p>
        </p:txBody>
      </p:sp>
      <p:pic>
        <p:nvPicPr>
          <p:cNvPr id="53277" name="Picture 29" descr="s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16" y="2866292"/>
            <a:ext cx="3006969" cy="149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70" name="Text Box 30"/>
          <p:cNvSpPr txBox="1">
            <a:spLocks noChangeArrowheads="1"/>
          </p:cNvSpPr>
          <p:nvPr/>
        </p:nvSpPr>
        <p:spPr bwMode="auto">
          <a:xfrm>
            <a:off x="7511562" y="725367"/>
            <a:ext cx="64152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latin typeface="ＭＳ Ｐゴシック" charset="0"/>
                <a:ea typeface="ＭＳ Ｐゴシック" charset="0"/>
              </a:rPr>
              <a:t>XOR</a:t>
            </a:r>
          </a:p>
        </p:txBody>
      </p:sp>
      <p:sp>
        <p:nvSpPr>
          <p:cNvPr id="35871" name="Text Box 31"/>
          <p:cNvSpPr txBox="1">
            <a:spLocks noChangeArrowheads="1"/>
          </p:cNvSpPr>
          <p:nvPr/>
        </p:nvSpPr>
        <p:spPr bwMode="auto">
          <a:xfrm>
            <a:off x="2743200" y="896817"/>
            <a:ext cx="678391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-1.54</a:t>
            </a:r>
          </a:p>
        </p:txBody>
      </p:sp>
      <p:sp>
        <p:nvSpPr>
          <p:cNvPr id="35872" name="Text Box 32"/>
          <p:cNvSpPr txBox="1">
            <a:spLocks noChangeArrowheads="1"/>
          </p:cNvSpPr>
          <p:nvPr/>
        </p:nvSpPr>
        <p:spPr bwMode="auto">
          <a:xfrm>
            <a:off x="1956319" y="1640608"/>
            <a:ext cx="678391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-1.21</a:t>
            </a:r>
          </a:p>
        </p:txBody>
      </p:sp>
      <p:sp>
        <p:nvSpPr>
          <p:cNvPr id="35873" name="Text Box 33"/>
          <p:cNvSpPr txBox="1">
            <a:spLocks noChangeArrowheads="1"/>
          </p:cNvSpPr>
          <p:nvPr/>
        </p:nvSpPr>
        <p:spPr bwMode="auto">
          <a:xfrm>
            <a:off x="1969477" y="2444263"/>
            <a:ext cx="59984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1.60</a:t>
            </a:r>
          </a:p>
        </p:txBody>
      </p:sp>
      <p:sp>
        <p:nvSpPr>
          <p:cNvPr id="35874" name="Text Box 34"/>
          <p:cNvSpPr txBox="1">
            <a:spLocks noChangeArrowheads="1"/>
          </p:cNvSpPr>
          <p:nvPr/>
        </p:nvSpPr>
        <p:spPr bwMode="auto">
          <a:xfrm>
            <a:off x="2647952" y="2936632"/>
            <a:ext cx="59984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1.29</a:t>
            </a:r>
          </a:p>
        </p:txBody>
      </p:sp>
      <p:sp>
        <p:nvSpPr>
          <p:cNvPr id="35875" name="Text Box 35"/>
          <p:cNvSpPr txBox="1">
            <a:spLocks noChangeArrowheads="1"/>
          </p:cNvSpPr>
          <p:nvPr/>
        </p:nvSpPr>
        <p:spPr bwMode="auto">
          <a:xfrm>
            <a:off x="4360985" y="1670540"/>
            <a:ext cx="59984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1.94</a:t>
            </a:r>
          </a:p>
        </p:txBody>
      </p:sp>
      <p:sp>
        <p:nvSpPr>
          <p:cNvPr id="35876" name="Text Box 36"/>
          <p:cNvSpPr txBox="1">
            <a:spLocks noChangeArrowheads="1"/>
          </p:cNvSpPr>
          <p:nvPr/>
        </p:nvSpPr>
        <p:spPr bwMode="auto">
          <a:xfrm>
            <a:off x="4272373" y="2444263"/>
            <a:ext cx="678391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-1.88</a:t>
            </a:r>
          </a:p>
        </p:txBody>
      </p:sp>
      <p:sp>
        <p:nvSpPr>
          <p:cNvPr id="35877" name="Text Box 37"/>
          <p:cNvSpPr txBox="1">
            <a:spLocks noChangeArrowheads="1"/>
          </p:cNvSpPr>
          <p:nvPr/>
        </p:nvSpPr>
        <p:spPr bwMode="auto">
          <a:xfrm>
            <a:off x="3921370" y="1389186"/>
            <a:ext cx="678391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-0.92</a:t>
            </a:r>
          </a:p>
        </p:txBody>
      </p:sp>
      <p:sp>
        <p:nvSpPr>
          <p:cNvPr id="35878" name="Text Box 38"/>
          <p:cNvSpPr txBox="1">
            <a:spLocks noChangeArrowheads="1"/>
          </p:cNvSpPr>
          <p:nvPr/>
        </p:nvSpPr>
        <p:spPr bwMode="auto">
          <a:xfrm>
            <a:off x="3868615" y="3429002"/>
            <a:ext cx="59984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0.58</a:t>
            </a:r>
          </a:p>
        </p:txBody>
      </p:sp>
      <p:sp>
        <p:nvSpPr>
          <p:cNvPr id="35879" name="Text Box 39"/>
          <p:cNvSpPr txBox="1">
            <a:spLocks noChangeArrowheads="1"/>
          </p:cNvSpPr>
          <p:nvPr/>
        </p:nvSpPr>
        <p:spPr bwMode="auto">
          <a:xfrm>
            <a:off x="5257801" y="2373925"/>
            <a:ext cx="59984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0.88</a:t>
            </a:r>
          </a:p>
        </p:txBody>
      </p:sp>
      <p:sp>
        <p:nvSpPr>
          <p:cNvPr id="35880" name="Text Box 40"/>
          <p:cNvSpPr txBox="1">
            <a:spLocks noChangeArrowheads="1"/>
          </p:cNvSpPr>
          <p:nvPr/>
        </p:nvSpPr>
        <p:spPr bwMode="auto">
          <a:xfrm>
            <a:off x="422031" y="4062046"/>
            <a:ext cx="169790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例）</a:t>
            </a:r>
            <a:r>
              <a:rPr lang="en-US" altLang="ja-JP" sz="2215">
                <a:latin typeface="ＭＳ Ｐゴシック" charset="0"/>
                <a:ea typeface="ＭＳ Ｐゴシック" charset="0"/>
              </a:rPr>
              <a:t>X</a:t>
            </a:r>
            <a:r>
              <a:rPr lang="en-US" altLang="ja-JP" sz="2215">
                <a:latin typeface="Times New Roman" charset="0"/>
                <a:ea typeface="ＭＳ Ｐゴシック" charset="0"/>
              </a:rPr>
              <a:t>=0, </a:t>
            </a:r>
            <a:r>
              <a:rPr lang="en-US" altLang="ja-JP" sz="2215">
                <a:latin typeface="ＭＳ Ｐゴシック" charset="0"/>
                <a:ea typeface="ＭＳ Ｐゴシック" charset="0"/>
              </a:rPr>
              <a:t>Y</a:t>
            </a:r>
            <a:r>
              <a:rPr lang="en-US" altLang="ja-JP" sz="2215">
                <a:latin typeface="Times New Roman" charset="0"/>
                <a:ea typeface="ＭＳ Ｐゴシック" charset="0"/>
              </a:rPr>
              <a:t>=1</a:t>
            </a:r>
          </a:p>
        </p:txBody>
      </p:sp>
      <p:sp>
        <p:nvSpPr>
          <p:cNvPr id="35881" name="Rectangle 41"/>
          <p:cNvSpPr>
            <a:spLocks noChangeArrowheads="1"/>
          </p:cNvSpPr>
          <p:nvPr/>
        </p:nvSpPr>
        <p:spPr bwMode="auto">
          <a:xfrm>
            <a:off x="7244862" y="1584081"/>
            <a:ext cx="1406769" cy="351692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graphicFrame>
        <p:nvGraphicFramePr>
          <p:cNvPr id="53290" name="Object 42"/>
          <p:cNvGraphicFramePr>
            <a:graphicFrameLocks noChangeAspect="1"/>
          </p:cNvGraphicFramePr>
          <p:nvPr/>
        </p:nvGraphicFramePr>
        <p:xfrm>
          <a:off x="4539763" y="896815"/>
          <a:ext cx="383931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9" name="数式" r:id="rId5" imgW="152268" imgH="215713" progId="Equation.3">
                  <p:embed/>
                </p:oleObj>
              </mc:Choice>
              <mc:Fallback>
                <p:oleObj name="数式" r:id="rId5" imgW="152268" imgH="215713" progId="Equation.3">
                  <p:embed/>
                  <p:pic>
                    <p:nvPicPr>
                      <p:cNvPr id="5329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9763" y="896815"/>
                        <a:ext cx="383931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91" name="Object 43"/>
          <p:cNvGraphicFramePr>
            <a:graphicFrameLocks noChangeAspect="1"/>
          </p:cNvGraphicFramePr>
          <p:nvPr/>
        </p:nvGraphicFramePr>
        <p:xfrm>
          <a:off x="4523643" y="3077308"/>
          <a:ext cx="416169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0" name="数式" r:id="rId7" imgW="164885" imgH="215619" progId="Equation.3">
                  <p:embed/>
                </p:oleObj>
              </mc:Choice>
              <mc:Fallback>
                <p:oleObj name="数式" r:id="rId7" imgW="164885" imgH="215619" progId="Equation.3">
                  <p:embed/>
                  <p:pic>
                    <p:nvPicPr>
                      <p:cNvPr id="5329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3643" y="3077308"/>
                        <a:ext cx="416169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92" name="Object 44"/>
          <p:cNvGraphicFramePr>
            <a:graphicFrameLocks noChangeAspect="1"/>
          </p:cNvGraphicFramePr>
          <p:nvPr/>
        </p:nvGraphicFramePr>
        <p:xfrm>
          <a:off x="5627078" y="1600200"/>
          <a:ext cx="383931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1" name="数式" r:id="rId9" imgW="152268" imgH="215713" progId="Equation.3">
                  <p:embed/>
                </p:oleObj>
              </mc:Choice>
              <mc:Fallback>
                <p:oleObj name="数式" r:id="rId9" imgW="152268" imgH="215713" progId="Equation.3">
                  <p:embed/>
                  <p:pic>
                    <p:nvPicPr>
                      <p:cNvPr id="53292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7078" y="1600200"/>
                        <a:ext cx="383931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93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707704"/>
              </p:ext>
            </p:extLst>
          </p:nvPr>
        </p:nvGraphicFramePr>
        <p:xfrm>
          <a:off x="173209" y="4417821"/>
          <a:ext cx="383931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2" name="数式" r:id="rId11" imgW="152268" imgH="215713" progId="Equation.3">
                  <p:embed/>
                </p:oleObj>
              </mc:Choice>
              <mc:Fallback>
                <p:oleObj name="数式" r:id="rId11" imgW="152268" imgH="215713" progId="Equation.3">
                  <p:embed/>
                  <p:pic>
                    <p:nvPicPr>
                      <p:cNvPr id="53293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209" y="4417821"/>
                        <a:ext cx="383931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87" name="Text Box 47"/>
          <p:cNvSpPr txBox="1">
            <a:spLocks noChangeArrowheads="1"/>
          </p:cNvSpPr>
          <p:nvPr/>
        </p:nvSpPr>
        <p:spPr bwMode="auto">
          <a:xfrm>
            <a:off x="557139" y="4417822"/>
            <a:ext cx="4458272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ja-JP" sz="2215" dirty="0">
                <a:latin typeface="Times New Roman" charset="0"/>
              </a:rPr>
              <a:t>(0×-1.54)+(1×(1.60)+(-0.92))=0.68</a:t>
            </a:r>
          </a:p>
          <a:p>
            <a:r>
              <a:rPr lang="en-US" altLang="ja-JP" sz="2215" dirty="0">
                <a:latin typeface="Times New Roman" charset="0"/>
              </a:rPr>
              <a:t>f(0.68)=0.94</a:t>
            </a:r>
          </a:p>
        </p:txBody>
      </p:sp>
      <p:sp>
        <p:nvSpPr>
          <p:cNvPr id="52" name="Text Box 47">
            <a:extLst>
              <a:ext uri="{FF2B5EF4-FFF2-40B4-BE49-F238E27FC236}">
                <a16:creationId xmlns:a16="http://schemas.microsoft.com/office/drawing/2014/main" id="{2D527123-C11C-EB40-A29D-6666E6AC8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88" y="5128996"/>
            <a:ext cx="4363695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ja-JP" sz="2215" dirty="0">
                <a:latin typeface="Times New Roman" charset="0"/>
              </a:rPr>
              <a:t>(0×-1.21)+(1×(1.29)+(0.58))=1.87</a:t>
            </a:r>
          </a:p>
          <a:p>
            <a:r>
              <a:rPr lang="en-US" altLang="ja-JP" sz="2215" dirty="0">
                <a:latin typeface="Times New Roman" charset="0"/>
              </a:rPr>
              <a:t>f(0.99)=0.99</a:t>
            </a:r>
          </a:p>
        </p:txBody>
      </p:sp>
      <p:graphicFrame>
        <p:nvGraphicFramePr>
          <p:cNvPr id="53" name="Object 43">
            <a:extLst>
              <a:ext uri="{FF2B5EF4-FFF2-40B4-BE49-F238E27FC236}">
                <a16:creationId xmlns:a16="http://schemas.microsoft.com/office/drawing/2014/main" id="{63FEB7C0-A201-1B40-8654-15158B13A2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918386"/>
              </p:ext>
            </p:extLst>
          </p:nvPr>
        </p:nvGraphicFramePr>
        <p:xfrm>
          <a:off x="140969" y="5062527"/>
          <a:ext cx="416169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3" name="数式" r:id="rId7" imgW="164885" imgH="215619" progId="Equation.3">
                  <p:embed/>
                </p:oleObj>
              </mc:Choice>
              <mc:Fallback>
                <p:oleObj name="数式" r:id="rId7" imgW="164885" imgH="215619" progId="Equation.3">
                  <p:embed/>
                  <p:pic>
                    <p:nvPicPr>
                      <p:cNvPr id="5329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69" y="5062527"/>
                        <a:ext cx="416169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 Box 47">
            <a:extLst>
              <a:ext uri="{FF2B5EF4-FFF2-40B4-BE49-F238E27FC236}">
                <a16:creationId xmlns:a16="http://schemas.microsoft.com/office/drawing/2014/main" id="{9994B83E-06A8-0F4D-88B9-423E86A91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62" y="5969523"/>
            <a:ext cx="5075428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ja-JP" sz="2215" dirty="0">
                <a:latin typeface="Times New Roman" charset="0"/>
              </a:rPr>
              <a:t>(0.94×1.94)+(0.99×(-1.88)+(0.98))=0.82</a:t>
            </a:r>
          </a:p>
          <a:p>
            <a:r>
              <a:rPr lang="en-US" altLang="ja-JP" sz="2215" dirty="0">
                <a:latin typeface="Times New Roman" charset="0"/>
              </a:rPr>
              <a:t>f(0.82)=0.96</a:t>
            </a:r>
          </a:p>
        </p:txBody>
      </p:sp>
      <p:graphicFrame>
        <p:nvGraphicFramePr>
          <p:cNvPr id="55" name="Object 44">
            <a:extLst>
              <a:ext uri="{FF2B5EF4-FFF2-40B4-BE49-F238E27FC236}">
                <a16:creationId xmlns:a16="http://schemas.microsoft.com/office/drawing/2014/main" id="{950C1E11-8E81-6344-BA54-E08BA6B556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860376"/>
              </p:ext>
            </p:extLst>
          </p:nvPr>
        </p:nvGraphicFramePr>
        <p:xfrm>
          <a:off x="173209" y="5903054"/>
          <a:ext cx="383931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4" name="数式" r:id="rId9" imgW="152268" imgH="215713" progId="Equation.3">
                  <p:embed/>
                </p:oleObj>
              </mc:Choice>
              <mc:Fallback>
                <p:oleObj name="数式" r:id="rId9" imgW="152268" imgH="215713" progId="Equation.3">
                  <p:embed/>
                  <p:pic>
                    <p:nvPicPr>
                      <p:cNvPr id="53292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209" y="5903054"/>
                        <a:ext cx="383931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665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7551127" y="1006720"/>
            <a:ext cx="1030165" cy="151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Ｘ　Ｙ　Ｚ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０　０　０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０　１　１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１　０　１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１　１　０</a:t>
            </a: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7517424" y="1337897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8159262" y="1056543"/>
            <a:ext cx="0" cy="140676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7517424" y="1056543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7517424" y="2463312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1617785" y="967154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1617785" y="3006969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3938954" y="967154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3938954" y="3006969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5275385" y="1951892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cxnSp>
        <p:nvCxnSpPr>
          <p:cNvPr id="35852" name="AutoShape 12"/>
          <p:cNvCxnSpPr>
            <a:cxnSpLocks noChangeShapeType="1"/>
            <a:stCxn id="35849" idx="2"/>
            <a:endCxn id="35847" idx="6"/>
          </p:cNvCxnSpPr>
          <p:nvPr/>
        </p:nvCxnSpPr>
        <p:spPr bwMode="auto">
          <a:xfrm flipH="1">
            <a:off x="2110154" y="1213338"/>
            <a:ext cx="18288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3" name="AutoShape 13"/>
          <p:cNvCxnSpPr>
            <a:cxnSpLocks noChangeShapeType="1"/>
            <a:stCxn id="35849" idx="2"/>
            <a:endCxn id="35848" idx="6"/>
          </p:cNvCxnSpPr>
          <p:nvPr/>
        </p:nvCxnSpPr>
        <p:spPr bwMode="auto">
          <a:xfrm flipH="1">
            <a:off x="2110154" y="1213339"/>
            <a:ext cx="1828800" cy="20398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4" name="AutoShape 14"/>
          <p:cNvCxnSpPr>
            <a:cxnSpLocks noChangeShapeType="1"/>
            <a:stCxn id="35850" idx="2"/>
            <a:endCxn id="35848" idx="6"/>
          </p:cNvCxnSpPr>
          <p:nvPr/>
        </p:nvCxnSpPr>
        <p:spPr bwMode="auto">
          <a:xfrm flipH="1">
            <a:off x="2110154" y="3253154"/>
            <a:ext cx="18288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5" name="AutoShape 15"/>
          <p:cNvCxnSpPr>
            <a:cxnSpLocks noChangeShapeType="1"/>
            <a:stCxn id="35851" idx="2"/>
            <a:endCxn id="35849" idx="6"/>
          </p:cNvCxnSpPr>
          <p:nvPr/>
        </p:nvCxnSpPr>
        <p:spPr bwMode="auto">
          <a:xfrm flipH="1" flipV="1">
            <a:off x="4431323" y="1213339"/>
            <a:ext cx="844062" cy="9847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6" name="AutoShape 16"/>
          <p:cNvCxnSpPr>
            <a:cxnSpLocks noChangeShapeType="1"/>
            <a:stCxn id="35851" idx="2"/>
            <a:endCxn id="35850" idx="6"/>
          </p:cNvCxnSpPr>
          <p:nvPr/>
        </p:nvCxnSpPr>
        <p:spPr bwMode="auto">
          <a:xfrm flipH="1">
            <a:off x="4431323" y="2198077"/>
            <a:ext cx="844062" cy="10550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7" name="AutoShape 17"/>
          <p:cNvCxnSpPr>
            <a:cxnSpLocks noChangeShapeType="1"/>
            <a:stCxn id="35847" idx="6"/>
            <a:endCxn id="35850" idx="2"/>
          </p:cNvCxnSpPr>
          <p:nvPr/>
        </p:nvCxnSpPr>
        <p:spPr bwMode="auto">
          <a:xfrm>
            <a:off x="2110154" y="1213339"/>
            <a:ext cx="1828800" cy="20398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844061" y="1248508"/>
            <a:ext cx="56270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59" name="Line 19"/>
          <p:cNvSpPr>
            <a:spLocks noChangeShapeType="1"/>
          </p:cNvSpPr>
          <p:nvPr/>
        </p:nvSpPr>
        <p:spPr bwMode="auto">
          <a:xfrm>
            <a:off x="844061" y="3288323"/>
            <a:ext cx="56270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60" name="Line 20"/>
          <p:cNvSpPr>
            <a:spLocks noChangeShapeType="1"/>
          </p:cNvSpPr>
          <p:nvPr/>
        </p:nvSpPr>
        <p:spPr bwMode="auto">
          <a:xfrm>
            <a:off x="5908431" y="2162908"/>
            <a:ext cx="56270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1377462" y="545123"/>
            <a:ext cx="10358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入力層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3698631" y="545123"/>
            <a:ext cx="10358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隠れ層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5035062" y="545123"/>
            <a:ext cx="10358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出力層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674077" y="3429000"/>
            <a:ext cx="75212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入力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5767754" y="2444262"/>
            <a:ext cx="75212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出力</a:t>
            </a:r>
          </a:p>
        </p:txBody>
      </p:sp>
      <p:sp>
        <p:nvSpPr>
          <p:cNvPr id="35866" name="Text Box 26"/>
          <p:cNvSpPr txBox="1">
            <a:spLocks noChangeArrowheads="1"/>
          </p:cNvSpPr>
          <p:nvPr/>
        </p:nvSpPr>
        <p:spPr bwMode="auto">
          <a:xfrm>
            <a:off x="422031" y="967154"/>
            <a:ext cx="431528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Ｘ</a:t>
            </a:r>
          </a:p>
        </p:txBody>
      </p:sp>
      <p:sp>
        <p:nvSpPr>
          <p:cNvPr id="35867" name="Text Box 27"/>
          <p:cNvSpPr txBox="1">
            <a:spLocks noChangeArrowheads="1"/>
          </p:cNvSpPr>
          <p:nvPr/>
        </p:nvSpPr>
        <p:spPr bwMode="auto">
          <a:xfrm>
            <a:off x="430824" y="3006970"/>
            <a:ext cx="429926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Ｙ</a:t>
            </a:r>
          </a:p>
        </p:txBody>
      </p:sp>
      <p:sp>
        <p:nvSpPr>
          <p:cNvPr id="35868" name="Text Box 28"/>
          <p:cNvSpPr txBox="1">
            <a:spLocks noChangeArrowheads="1"/>
          </p:cNvSpPr>
          <p:nvPr/>
        </p:nvSpPr>
        <p:spPr bwMode="auto">
          <a:xfrm>
            <a:off x="6484578" y="1891769"/>
            <a:ext cx="429926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Ｚ</a:t>
            </a:r>
          </a:p>
        </p:txBody>
      </p:sp>
      <p:sp>
        <p:nvSpPr>
          <p:cNvPr id="35870" name="Text Box 30"/>
          <p:cNvSpPr txBox="1">
            <a:spLocks noChangeArrowheads="1"/>
          </p:cNvSpPr>
          <p:nvPr/>
        </p:nvSpPr>
        <p:spPr bwMode="auto">
          <a:xfrm>
            <a:off x="7511562" y="725367"/>
            <a:ext cx="64152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latin typeface="ＭＳ Ｐゴシック" charset="0"/>
                <a:ea typeface="ＭＳ Ｐゴシック" charset="0"/>
              </a:rPr>
              <a:t>XOR</a:t>
            </a:r>
          </a:p>
        </p:txBody>
      </p:sp>
      <p:sp>
        <p:nvSpPr>
          <p:cNvPr id="35871" name="Text Box 31"/>
          <p:cNvSpPr txBox="1">
            <a:spLocks noChangeArrowheads="1"/>
          </p:cNvSpPr>
          <p:nvPr/>
        </p:nvSpPr>
        <p:spPr bwMode="auto">
          <a:xfrm>
            <a:off x="2744567" y="868179"/>
            <a:ext cx="678391" cy="6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 err="1">
                <a:latin typeface="Times New Roman" charset="0"/>
                <a:ea typeface="ＭＳ Ｐゴシック" charset="0"/>
              </a:rPr>
              <a:t>wbd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-1.54</a:t>
            </a:r>
          </a:p>
        </p:txBody>
      </p:sp>
      <p:sp>
        <p:nvSpPr>
          <p:cNvPr id="35872" name="Text Box 32"/>
          <p:cNvSpPr txBox="1">
            <a:spLocks noChangeArrowheads="1"/>
          </p:cNvSpPr>
          <p:nvPr/>
        </p:nvSpPr>
        <p:spPr bwMode="auto">
          <a:xfrm>
            <a:off x="2039815" y="1600202"/>
            <a:ext cx="678391" cy="6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 err="1">
                <a:latin typeface="Times New Roman" charset="0"/>
                <a:ea typeface="ＭＳ Ｐゴシック" charset="0"/>
              </a:rPr>
              <a:t>wcd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-1.21</a:t>
            </a:r>
          </a:p>
        </p:txBody>
      </p:sp>
      <p:sp>
        <p:nvSpPr>
          <p:cNvPr id="35873" name="Text Box 33"/>
          <p:cNvSpPr txBox="1">
            <a:spLocks noChangeArrowheads="1"/>
          </p:cNvSpPr>
          <p:nvPr/>
        </p:nvSpPr>
        <p:spPr bwMode="auto">
          <a:xfrm>
            <a:off x="3280861" y="1720815"/>
            <a:ext cx="599844" cy="6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 err="1">
                <a:latin typeface="Times New Roman" charset="0"/>
                <a:ea typeface="ＭＳ Ｐゴシック" charset="0"/>
              </a:rPr>
              <a:t>wbe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1.60</a:t>
            </a:r>
          </a:p>
        </p:txBody>
      </p:sp>
      <p:sp>
        <p:nvSpPr>
          <p:cNvPr id="35874" name="Text Box 34"/>
          <p:cNvSpPr txBox="1">
            <a:spLocks noChangeArrowheads="1"/>
          </p:cNvSpPr>
          <p:nvPr/>
        </p:nvSpPr>
        <p:spPr bwMode="auto">
          <a:xfrm>
            <a:off x="2647952" y="2936632"/>
            <a:ext cx="599844" cy="6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 err="1">
                <a:latin typeface="Times New Roman" charset="0"/>
                <a:ea typeface="ＭＳ Ｐゴシック" charset="0"/>
              </a:rPr>
              <a:t>wce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1.29</a:t>
            </a:r>
          </a:p>
        </p:txBody>
      </p:sp>
      <p:sp>
        <p:nvSpPr>
          <p:cNvPr id="35875" name="Text Box 35"/>
          <p:cNvSpPr txBox="1">
            <a:spLocks noChangeArrowheads="1"/>
          </p:cNvSpPr>
          <p:nvPr/>
        </p:nvSpPr>
        <p:spPr bwMode="auto">
          <a:xfrm>
            <a:off x="4466828" y="1720815"/>
            <a:ext cx="599844" cy="6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 err="1">
                <a:latin typeface="Times New Roman" charset="0"/>
                <a:ea typeface="ＭＳ Ｐゴシック" charset="0"/>
              </a:rPr>
              <a:t>wab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1.94</a:t>
            </a:r>
          </a:p>
        </p:txBody>
      </p:sp>
      <p:sp>
        <p:nvSpPr>
          <p:cNvPr id="35876" name="Text Box 36"/>
          <p:cNvSpPr txBox="1">
            <a:spLocks noChangeArrowheads="1"/>
          </p:cNvSpPr>
          <p:nvPr/>
        </p:nvSpPr>
        <p:spPr bwMode="auto">
          <a:xfrm>
            <a:off x="4765432" y="2592267"/>
            <a:ext cx="678391" cy="6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 err="1">
                <a:latin typeface="Times New Roman" charset="0"/>
                <a:ea typeface="ＭＳ Ｐゴシック" charset="0"/>
              </a:rPr>
              <a:t>wac</a:t>
            </a:r>
            <a:endParaRPr lang="en-US" altLang="ja-JP" sz="1846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en-US" altLang="ja-JP" sz="1846" dirty="0">
                <a:latin typeface="Times New Roman" charset="0"/>
                <a:ea typeface="ＭＳ Ｐゴシック" charset="0"/>
              </a:rPr>
              <a:t>-1.88</a:t>
            </a:r>
          </a:p>
        </p:txBody>
      </p:sp>
      <p:sp>
        <p:nvSpPr>
          <p:cNvPr id="35877" name="Text Box 37"/>
          <p:cNvSpPr txBox="1">
            <a:spLocks noChangeArrowheads="1"/>
          </p:cNvSpPr>
          <p:nvPr/>
        </p:nvSpPr>
        <p:spPr bwMode="auto">
          <a:xfrm>
            <a:off x="3921370" y="1389186"/>
            <a:ext cx="678391" cy="6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 err="1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thb</a:t>
            </a:r>
            <a:endParaRPr lang="en-US" altLang="ja-JP" sz="1846" dirty="0">
              <a:solidFill>
                <a:srgbClr val="FF0000"/>
              </a:solidFill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en-US" altLang="ja-JP" sz="1846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-0.92</a:t>
            </a:r>
          </a:p>
        </p:txBody>
      </p:sp>
      <p:sp>
        <p:nvSpPr>
          <p:cNvPr id="35878" name="Text Box 38"/>
          <p:cNvSpPr txBox="1">
            <a:spLocks noChangeArrowheads="1"/>
          </p:cNvSpPr>
          <p:nvPr/>
        </p:nvSpPr>
        <p:spPr bwMode="auto">
          <a:xfrm>
            <a:off x="3868615" y="3429002"/>
            <a:ext cx="599844" cy="6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 err="1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thc</a:t>
            </a:r>
            <a:endParaRPr lang="en-US" altLang="ja-JP" sz="1846" dirty="0">
              <a:solidFill>
                <a:srgbClr val="FF0000"/>
              </a:solidFill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en-US" altLang="ja-JP" sz="1846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0.58</a:t>
            </a:r>
          </a:p>
        </p:txBody>
      </p:sp>
      <p:sp>
        <p:nvSpPr>
          <p:cNvPr id="35879" name="Text Box 39"/>
          <p:cNvSpPr txBox="1">
            <a:spLocks noChangeArrowheads="1"/>
          </p:cNvSpPr>
          <p:nvPr/>
        </p:nvSpPr>
        <p:spPr bwMode="auto">
          <a:xfrm>
            <a:off x="5245304" y="1354465"/>
            <a:ext cx="599844" cy="6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 err="1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tha</a:t>
            </a:r>
            <a:endParaRPr lang="en-US" altLang="ja-JP" sz="1846" dirty="0">
              <a:solidFill>
                <a:srgbClr val="FF0000"/>
              </a:solidFill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en-US" altLang="ja-JP" sz="1846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0.88</a:t>
            </a:r>
          </a:p>
        </p:txBody>
      </p:sp>
      <p:sp>
        <p:nvSpPr>
          <p:cNvPr id="51" name="Text Box 26">
            <a:extLst>
              <a:ext uri="{FF2B5EF4-FFF2-40B4-BE49-F238E27FC236}">
                <a16:creationId xmlns:a16="http://schemas.microsoft.com/office/drawing/2014/main" id="{0F86338B-427B-8B48-9D38-A526A683E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5981" y="1916367"/>
            <a:ext cx="458780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954" dirty="0">
                <a:latin typeface="Times New Roman" charset="0"/>
                <a:ea typeface="ＭＳ Ｐゴシック" charset="0"/>
              </a:rPr>
              <a:t>A</a:t>
            </a:r>
            <a:endParaRPr lang="ja-JP" altLang="en-US" sz="2954">
              <a:latin typeface="Times New Roman" charset="0"/>
              <a:ea typeface="ＭＳ Ｐゴシック" charset="0"/>
            </a:endParaRPr>
          </a:p>
        </p:txBody>
      </p:sp>
      <p:sp>
        <p:nvSpPr>
          <p:cNvPr id="52" name="Text Box 26">
            <a:extLst>
              <a:ext uri="{FF2B5EF4-FFF2-40B4-BE49-F238E27FC236}">
                <a16:creationId xmlns:a16="http://schemas.microsoft.com/office/drawing/2014/main" id="{ABC13767-993B-7345-8F8B-FB364F8CE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9615" y="924926"/>
            <a:ext cx="437940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954" dirty="0">
                <a:latin typeface="Times New Roman" charset="0"/>
                <a:ea typeface="ＭＳ Ｐゴシック" charset="0"/>
              </a:rPr>
              <a:t>B</a:t>
            </a:r>
            <a:endParaRPr lang="ja-JP" altLang="en-US" sz="2954">
              <a:latin typeface="Times New Roman" charset="0"/>
              <a:ea typeface="ＭＳ Ｐゴシック" charset="0"/>
            </a:endParaRPr>
          </a:p>
        </p:txBody>
      </p:sp>
      <p:sp>
        <p:nvSpPr>
          <p:cNvPr id="53" name="Text Box 26">
            <a:extLst>
              <a:ext uri="{FF2B5EF4-FFF2-40B4-BE49-F238E27FC236}">
                <a16:creationId xmlns:a16="http://schemas.microsoft.com/office/drawing/2014/main" id="{A1BB9CA2-EB72-2345-8AD7-092E73B9C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383" y="2957819"/>
            <a:ext cx="437940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954" dirty="0">
                <a:latin typeface="Times New Roman" charset="0"/>
                <a:ea typeface="ＭＳ Ｐゴシック" charset="0"/>
              </a:rPr>
              <a:t>C</a:t>
            </a:r>
            <a:endParaRPr lang="ja-JP" altLang="en-US" sz="2954">
              <a:latin typeface="Times New Roman" charset="0"/>
              <a:ea typeface="ＭＳ Ｐゴシック" charset="0"/>
            </a:endParaRPr>
          </a:p>
        </p:txBody>
      </p:sp>
      <p:sp>
        <p:nvSpPr>
          <p:cNvPr id="54" name="Text Box 26">
            <a:extLst>
              <a:ext uri="{FF2B5EF4-FFF2-40B4-BE49-F238E27FC236}">
                <a16:creationId xmlns:a16="http://schemas.microsoft.com/office/drawing/2014/main" id="{14B7A4EB-D84E-C948-8099-11D3B3F5B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467" y="947917"/>
            <a:ext cx="458780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954" dirty="0">
                <a:latin typeface="Times New Roman" charset="0"/>
                <a:ea typeface="ＭＳ Ｐゴシック" charset="0"/>
              </a:rPr>
              <a:t>D</a:t>
            </a:r>
            <a:endParaRPr lang="ja-JP" altLang="en-US" sz="2954">
              <a:latin typeface="Times New Roman" charset="0"/>
              <a:ea typeface="ＭＳ Ｐゴシック" charset="0"/>
            </a:endParaRPr>
          </a:p>
        </p:txBody>
      </p:sp>
      <p:sp>
        <p:nvSpPr>
          <p:cNvPr id="55" name="Text Box 26">
            <a:extLst>
              <a:ext uri="{FF2B5EF4-FFF2-40B4-BE49-F238E27FC236}">
                <a16:creationId xmlns:a16="http://schemas.microsoft.com/office/drawing/2014/main" id="{4569B6A4-A089-7C40-AA3A-90753D685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8589" y="2979682"/>
            <a:ext cx="415498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2954" dirty="0">
                <a:latin typeface="Times New Roman" charset="0"/>
                <a:ea typeface="ＭＳ Ｐゴシック" charset="0"/>
              </a:rPr>
              <a:t>E</a:t>
            </a:r>
            <a:endParaRPr lang="ja-JP" altLang="en-US" sz="2954">
              <a:latin typeface="Times New Roman" charset="0"/>
              <a:ea typeface="ＭＳ Ｐゴシック" charset="0"/>
            </a:endParaRPr>
          </a:p>
        </p:txBody>
      </p:sp>
      <p:sp>
        <p:nvSpPr>
          <p:cNvPr id="59" name="Oval 4">
            <a:extLst>
              <a:ext uri="{FF2B5EF4-FFF2-40B4-BE49-F238E27FC236}">
                <a16:creationId xmlns:a16="http://schemas.microsoft.com/office/drawing/2014/main" id="{0C0DE2D6-ABDA-4344-AF17-B4EF5D1DA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263" y="5187460"/>
            <a:ext cx="757604" cy="87923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graphicFrame>
        <p:nvGraphicFramePr>
          <p:cNvPr id="60" name="Object 5">
            <a:extLst>
              <a:ext uri="{FF2B5EF4-FFF2-40B4-BE49-F238E27FC236}">
                <a16:creationId xmlns:a16="http://schemas.microsoft.com/office/drawing/2014/main" id="{D27FACB8-043B-2A43-AA74-9776567CF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710037"/>
              </p:ext>
            </p:extLst>
          </p:nvPr>
        </p:nvGraphicFramePr>
        <p:xfrm>
          <a:off x="2562571" y="5468814"/>
          <a:ext cx="294543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1" name="数式" r:id="rId4" imgW="177646" imgH="228402" progId="Equation.3">
                  <p:embed/>
                </p:oleObj>
              </mc:Choice>
              <mc:Fallback>
                <p:oleObj name="数式" r:id="rId4" imgW="177646" imgH="228402" progId="Equation.3">
                  <p:embed/>
                  <p:pic>
                    <p:nvPicPr>
                      <p:cNvPr id="266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571" y="5468814"/>
                        <a:ext cx="294543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Line 6">
            <a:extLst>
              <a:ext uri="{FF2B5EF4-FFF2-40B4-BE49-F238E27FC236}">
                <a16:creationId xmlns:a16="http://schemas.microsoft.com/office/drawing/2014/main" id="{4A631986-81D6-334E-8A3E-268A0B3BA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9869" y="5609491"/>
            <a:ext cx="75760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62" name="Line 7">
            <a:extLst>
              <a:ext uri="{FF2B5EF4-FFF2-40B4-BE49-F238E27FC236}">
                <a16:creationId xmlns:a16="http://schemas.microsoft.com/office/drawing/2014/main" id="{2707301B-1B5C-B442-8083-12E2EA0A11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760" y="5609491"/>
            <a:ext cx="110050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63" name="Line 8">
            <a:extLst>
              <a:ext uri="{FF2B5EF4-FFF2-40B4-BE49-F238E27FC236}">
                <a16:creationId xmlns:a16="http://schemas.microsoft.com/office/drawing/2014/main" id="{1CC728D1-6369-6546-9723-4816279AC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04162" y="5081952"/>
            <a:ext cx="910003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64" name="Line 9">
            <a:extLst>
              <a:ext uri="{FF2B5EF4-FFF2-40B4-BE49-F238E27FC236}">
                <a16:creationId xmlns:a16="http://schemas.microsoft.com/office/drawing/2014/main" id="{7E7C12A0-6D34-9E45-B90E-93009527B7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5596" y="4695091"/>
            <a:ext cx="606669" cy="773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65" name="Line 10">
            <a:extLst>
              <a:ext uri="{FF2B5EF4-FFF2-40B4-BE49-F238E27FC236}">
                <a16:creationId xmlns:a16="http://schemas.microsoft.com/office/drawing/2014/main" id="{510156EA-DABF-D041-811A-02D10E41BD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8429" y="5714999"/>
            <a:ext cx="455734" cy="77372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66" name="Line 11">
            <a:extLst>
              <a:ext uri="{FF2B5EF4-FFF2-40B4-BE49-F238E27FC236}">
                <a16:creationId xmlns:a16="http://schemas.microsoft.com/office/drawing/2014/main" id="{E41E8589-D3F7-BA4B-8A2A-A225FB15AE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55094" y="5714999"/>
            <a:ext cx="644769" cy="457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arrow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graphicFrame>
        <p:nvGraphicFramePr>
          <p:cNvPr id="67" name="Object 12">
            <a:extLst>
              <a:ext uri="{FF2B5EF4-FFF2-40B4-BE49-F238E27FC236}">
                <a16:creationId xmlns:a16="http://schemas.microsoft.com/office/drawing/2014/main" id="{665970F9-AA15-614B-B791-9745117EA3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587997"/>
              </p:ext>
            </p:extLst>
          </p:nvPr>
        </p:nvGraphicFramePr>
        <p:xfrm>
          <a:off x="1261310" y="4454769"/>
          <a:ext cx="316523" cy="391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2" name="数式" r:id="rId6" imgW="190417" imgH="253890" progId="Equation.3">
                  <p:embed/>
                </p:oleObj>
              </mc:Choice>
              <mc:Fallback>
                <p:oleObj name="数式" r:id="rId6" imgW="190417" imgH="253890" progId="Equation.3">
                  <p:embed/>
                  <p:pic>
                    <p:nvPicPr>
                      <p:cNvPr id="266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1310" y="4454769"/>
                        <a:ext cx="316523" cy="3912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13">
            <a:extLst>
              <a:ext uri="{FF2B5EF4-FFF2-40B4-BE49-F238E27FC236}">
                <a16:creationId xmlns:a16="http://schemas.microsoft.com/office/drawing/2014/main" id="{7F6DBC9A-742A-B641-8C22-AE805259E3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572238"/>
              </p:ext>
            </p:extLst>
          </p:nvPr>
        </p:nvGraphicFramePr>
        <p:xfrm>
          <a:off x="918411" y="4932483"/>
          <a:ext cx="315058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3" name="数式" r:id="rId8" imgW="190500" imgH="228600" progId="Equation.3">
                  <p:embed/>
                </p:oleObj>
              </mc:Choice>
              <mc:Fallback>
                <p:oleObj name="数式" r:id="rId8" imgW="190500" imgH="228600" progId="Equation.3">
                  <p:embed/>
                  <p:pic>
                    <p:nvPicPr>
                      <p:cNvPr id="2663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411" y="4932483"/>
                        <a:ext cx="315058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4">
            <a:extLst>
              <a:ext uri="{FF2B5EF4-FFF2-40B4-BE49-F238E27FC236}">
                <a16:creationId xmlns:a16="http://schemas.microsoft.com/office/drawing/2014/main" id="{A4B393BE-0061-F144-8681-B678780C42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68183"/>
              </p:ext>
            </p:extLst>
          </p:nvPr>
        </p:nvGraphicFramePr>
        <p:xfrm>
          <a:off x="766009" y="5424852"/>
          <a:ext cx="317989" cy="37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4" name="数式" r:id="rId10" imgW="190417" imgH="241195" progId="Equation.3">
                  <p:embed/>
                </p:oleObj>
              </mc:Choice>
              <mc:Fallback>
                <p:oleObj name="数式" r:id="rId10" imgW="190417" imgH="241195" progId="Equation.3">
                  <p:embed/>
                  <p:pic>
                    <p:nvPicPr>
                      <p:cNvPr id="2663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009" y="5424852"/>
                        <a:ext cx="317989" cy="370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15">
            <a:extLst>
              <a:ext uri="{FF2B5EF4-FFF2-40B4-BE49-F238E27FC236}">
                <a16:creationId xmlns:a16="http://schemas.microsoft.com/office/drawing/2014/main" id="{43D3887F-2ED4-7D40-A23F-EB94772A82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856404"/>
              </p:ext>
            </p:extLst>
          </p:nvPr>
        </p:nvGraphicFramePr>
        <p:xfrm>
          <a:off x="1362423" y="6374422"/>
          <a:ext cx="317988" cy="37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5" name="数式" r:id="rId12" imgW="190417" imgH="241195" progId="Equation.3">
                  <p:embed/>
                </p:oleObj>
              </mc:Choice>
              <mc:Fallback>
                <p:oleObj name="数式" r:id="rId12" imgW="190417" imgH="241195" progId="Equation.3">
                  <p:embed/>
                  <p:pic>
                    <p:nvPicPr>
                      <p:cNvPr id="2663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423" y="6374422"/>
                        <a:ext cx="317988" cy="370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16">
            <a:extLst>
              <a:ext uri="{FF2B5EF4-FFF2-40B4-BE49-F238E27FC236}">
                <a16:creationId xmlns:a16="http://schemas.microsoft.com/office/drawing/2014/main" id="{4A033C27-56E2-774B-A5CB-DA4980D63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829645"/>
              </p:ext>
            </p:extLst>
          </p:nvPr>
        </p:nvGraphicFramePr>
        <p:xfrm>
          <a:off x="1451809" y="4800599"/>
          <a:ext cx="381000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6" name="数式" r:id="rId14" imgW="228600" imgH="228600" progId="Equation.3">
                  <p:embed/>
                </p:oleObj>
              </mc:Choice>
              <mc:Fallback>
                <p:oleObj name="数式" r:id="rId14" imgW="228600" imgH="228600" progId="Equation.3">
                  <p:embed/>
                  <p:pic>
                    <p:nvPicPr>
                      <p:cNvPr id="2664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1809" y="4800599"/>
                        <a:ext cx="381000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17">
            <a:extLst>
              <a:ext uri="{FF2B5EF4-FFF2-40B4-BE49-F238E27FC236}">
                <a16:creationId xmlns:a16="http://schemas.microsoft.com/office/drawing/2014/main" id="{A795A02C-E400-0844-ABD4-56ECF9163A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483059"/>
              </p:ext>
            </p:extLst>
          </p:nvPr>
        </p:nvGraphicFramePr>
        <p:xfrm>
          <a:off x="1333115" y="5187460"/>
          <a:ext cx="424962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7" name="数式" r:id="rId16" imgW="253890" imgH="228501" progId="Equation.3">
                  <p:embed/>
                </p:oleObj>
              </mc:Choice>
              <mc:Fallback>
                <p:oleObj name="数式" r:id="rId16" imgW="253890" imgH="228501" progId="Equation.3">
                  <p:embed/>
                  <p:pic>
                    <p:nvPicPr>
                      <p:cNvPr id="2664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115" y="5187460"/>
                        <a:ext cx="424962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18">
            <a:extLst>
              <a:ext uri="{FF2B5EF4-FFF2-40B4-BE49-F238E27FC236}">
                <a16:creationId xmlns:a16="http://schemas.microsoft.com/office/drawing/2014/main" id="{FD6FC706-CF17-0F40-8CCF-5B03E4F73F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028942"/>
              </p:ext>
            </p:extLst>
          </p:nvPr>
        </p:nvGraphicFramePr>
        <p:xfrm>
          <a:off x="1221746" y="5542084"/>
          <a:ext cx="401515" cy="34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8" name="数式" r:id="rId18" imgW="241300" imgH="228600" progId="Equation.3">
                  <p:embed/>
                </p:oleObj>
              </mc:Choice>
              <mc:Fallback>
                <p:oleObj name="数式" r:id="rId18" imgW="241300" imgH="228600" progId="Equation.3">
                  <p:embed/>
                  <p:pic>
                    <p:nvPicPr>
                      <p:cNvPr id="2664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1746" y="5542084"/>
                        <a:ext cx="401515" cy="34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9">
            <a:extLst>
              <a:ext uri="{FF2B5EF4-FFF2-40B4-BE49-F238E27FC236}">
                <a16:creationId xmlns:a16="http://schemas.microsoft.com/office/drawing/2014/main" id="{05CDDE98-FD21-EE4D-A6DF-01B65D39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382033"/>
              </p:ext>
            </p:extLst>
          </p:nvPr>
        </p:nvGraphicFramePr>
        <p:xfrm>
          <a:off x="1894356" y="6031522"/>
          <a:ext cx="382466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9" name="数式" r:id="rId20" imgW="228600" imgH="228600" progId="Equation.3">
                  <p:embed/>
                </p:oleObj>
              </mc:Choice>
              <mc:Fallback>
                <p:oleObj name="数式" r:id="rId20" imgW="228600" imgH="228600" progId="Equation.3">
                  <p:embed/>
                  <p:pic>
                    <p:nvPicPr>
                      <p:cNvPr id="26643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356" y="6031522"/>
                        <a:ext cx="382466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20">
            <a:extLst>
              <a:ext uri="{FF2B5EF4-FFF2-40B4-BE49-F238E27FC236}">
                <a16:creationId xmlns:a16="http://schemas.microsoft.com/office/drawing/2014/main" id="{0D14A023-9200-DE42-ABF9-96663B40C2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661942"/>
              </p:ext>
            </p:extLst>
          </p:nvPr>
        </p:nvGraphicFramePr>
        <p:xfrm>
          <a:off x="3343623" y="5662245"/>
          <a:ext cx="317988" cy="369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0" name="数式" r:id="rId22" imgW="190417" imgH="241195" progId="Equation.3">
                  <p:embed/>
                </p:oleObj>
              </mc:Choice>
              <mc:Fallback>
                <p:oleObj name="数式" r:id="rId22" imgW="190417" imgH="241195" progId="Equation.3">
                  <p:embed/>
                  <p:pic>
                    <p:nvPicPr>
                      <p:cNvPr id="2664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623" y="5662245"/>
                        <a:ext cx="317988" cy="369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 Box 21">
            <a:extLst>
              <a:ext uri="{FF2B5EF4-FFF2-40B4-BE49-F238E27FC236}">
                <a16:creationId xmlns:a16="http://schemas.microsoft.com/office/drawing/2014/main" id="{FAF903D9-BF17-BE4F-99A5-68319D74E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871" y="5398476"/>
            <a:ext cx="75212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出力</a:t>
            </a:r>
          </a:p>
        </p:txBody>
      </p:sp>
      <p:sp>
        <p:nvSpPr>
          <p:cNvPr id="77" name="Text Box 22">
            <a:extLst>
              <a:ext uri="{FF2B5EF4-FFF2-40B4-BE49-F238E27FC236}">
                <a16:creationId xmlns:a16="http://schemas.microsoft.com/office/drawing/2014/main" id="{F2C3BC7B-8333-B148-AF3F-E7D6D7D69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436" y="5398476"/>
            <a:ext cx="75212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入力</a:t>
            </a:r>
          </a:p>
        </p:txBody>
      </p:sp>
      <p:sp>
        <p:nvSpPr>
          <p:cNvPr id="78" name="Line 28">
            <a:extLst>
              <a:ext uri="{FF2B5EF4-FFF2-40B4-BE49-F238E27FC236}">
                <a16:creationId xmlns:a16="http://schemas.microsoft.com/office/drawing/2014/main" id="{1B5C87D1-80E0-2E48-9065-6F89AF5596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2748" y="5187460"/>
            <a:ext cx="0" cy="844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graphicFrame>
        <p:nvGraphicFramePr>
          <p:cNvPr id="79" name="Object 29">
            <a:extLst>
              <a:ext uri="{FF2B5EF4-FFF2-40B4-BE49-F238E27FC236}">
                <a16:creationId xmlns:a16="http://schemas.microsoft.com/office/drawing/2014/main" id="{93799407-3B35-BD42-94BA-9A4D26554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292387"/>
              </p:ext>
            </p:extLst>
          </p:nvPr>
        </p:nvGraphicFramePr>
        <p:xfrm>
          <a:off x="2161057" y="5460022"/>
          <a:ext cx="401515" cy="37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1" name="数式" r:id="rId24" imgW="241195" imgH="241195" progId="Equation.3">
                  <p:embed/>
                </p:oleObj>
              </mc:Choice>
              <mc:Fallback>
                <p:oleObj name="数式" r:id="rId24" imgW="241195" imgH="241195" progId="Equation.3">
                  <p:embed/>
                  <p:pic>
                    <p:nvPicPr>
                      <p:cNvPr id="2665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057" y="5460022"/>
                        <a:ext cx="401515" cy="370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" name="Picture 29" descr="sig">
            <a:extLst>
              <a:ext uri="{FF2B5EF4-FFF2-40B4-BE49-F238E27FC236}">
                <a16:creationId xmlns:a16="http://schemas.microsoft.com/office/drawing/2014/main" id="{AF1F0C29-782E-9045-9856-A423F1FD3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556" y="4932483"/>
            <a:ext cx="2053395" cy="102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1" name="Object 3">
            <a:extLst>
              <a:ext uri="{FF2B5EF4-FFF2-40B4-BE49-F238E27FC236}">
                <a16:creationId xmlns:a16="http://schemas.microsoft.com/office/drawing/2014/main" id="{00F129D1-5074-5A46-BD91-8C18F5A6E9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171690"/>
              </p:ext>
            </p:extLst>
          </p:nvPr>
        </p:nvGraphicFramePr>
        <p:xfrm>
          <a:off x="4742913" y="5287410"/>
          <a:ext cx="1491537" cy="32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2" name="数式" r:id="rId27" imgW="1028254" imgH="241195" progId="Equation.3">
                  <p:embed/>
                </p:oleObj>
              </mc:Choice>
              <mc:Fallback>
                <p:oleObj name="数式" r:id="rId27" imgW="1028254" imgH="241195" progId="Equation.3">
                  <p:embed/>
                  <p:pic>
                    <p:nvPicPr>
                      <p:cNvPr id="56" name="Object 3">
                        <a:extLst>
                          <a:ext uri="{FF2B5EF4-FFF2-40B4-BE49-F238E27FC236}">
                            <a16:creationId xmlns:a16="http://schemas.microsoft.com/office/drawing/2014/main" id="{75D65259-BB9C-9E4C-B31A-C4A6F5228F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2913" y="5287410"/>
                        <a:ext cx="1491537" cy="329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23">
            <a:extLst>
              <a:ext uri="{FF2B5EF4-FFF2-40B4-BE49-F238E27FC236}">
                <a16:creationId xmlns:a16="http://schemas.microsoft.com/office/drawing/2014/main" id="{861F57FE-6C21-B04C-87D4-91DB9124F0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550539"/>
              </p:ext>
            </p:extLst>
          </p:nvPr>
        </p:nvGraphicFramePr>
        <p:xfrm>
          <a:off x="4882128" y="4487554"/>
          <a:ext cx="1299052" cy="594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3" name="数式" r:id="rId29" imgW="914400" imgH="444500" progId="Equation.3">
                  <p:embed/>
                </p:oleObj>
              </mc:Choice>
              <mc:Fallback>
                <p:oleObj name="数式" r:id="rId29" imgW="914400" imgH="444500" progId="Equation.3">
                  <p:embed/>
                  <p:pic>
                    <p:nvPicPr>
                      <p:cNvPr id="57" name="Object 23">
                        <a:extLst>
                          <a:ext uri="{FF2B5EF4-FFF2-40B4-BE49-F238E27FC236}">
                            <a16:creationId xmlns:a16="http://schemas.microsoft.com/office/drawing/2014/main" id="{19DF12C3-0CF3-2048-A77B-ACED2C9069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2128" y="4487554"/>
                        <a:ext cx="1299052" cy="594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27">
            <a:extLst>
              <a:ext uri="{FF2B5EF4-FFF2-40B4-BE49-F238E27FC236}">
                <a16:creationId xmlns:a16="http://schemas.microsoft.com/office/drawing/2014/main" id="{4D50EB59-3A50-E74A-88EC-9C2627C95B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143136"/>
              </p:ext>
            </p:extLst>
          </p:nvPr>
        </p:nvGraphicFramePr>
        <p:xfrm>
          <a:off x="4663784" y="5914678"/>
          <a:ext cx="2712042" cy="523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4" name="数式" r:id="rId31" imgW="2108200" imgH="431800" progId="Equation.3">
                  <p:embed/>
                </p:oleObj>
              </mc:Choice>
              <mc:Fallback>
                <p:oleObj name="数式" r:id="rId31" imgW="2108200" imgH="431800" progId="Equation.3">
                  <p:embed/>
                  <p:pic>
                    <p:nvPicPr>
                      <p:cNvPr id="58" name="Object 27">
                        <a:extLst>
                          <a:ext uri="{FF2B5EF4-FFF2-40B4-BE49-F238E27FC236}">
                            <a16:creationId xmlns:a16="http://schemas.microsoft.com/office/drawing/2014/main" id="{72A11A3D-C051-CD43-8097-5CB962D9AB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784" y="5914678"/>
                        <a:ext cx="2712042" cy="5230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423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FE8E57-5BBF-664B-AA57-F1D66DBD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実際に動かしてみよう！</a:t>
            </a:r>
          </a:p>
        </p:txBody>
      </p:sp>
    </p:spTree>
    <p:extLst>
      <p:ext uri="{BB962C8B-B14F-4D97-AF65-F5344CB8AC3E}">
        <p14:creationId xmlns:p14="http://schemas.microsoft.com/office/powerpoint/2010/main" val="92340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4294967295"/>
          </p:nvPr>
        </p:nvSpPr>
        <p:spPr>
          <a:xfrm>
            <a:off x="322153" y="1460179"/>
            <a:ext cx="8589003" cy="4840166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自己紹介</a:t>
            </a:r>
            <a:endParaRPr lang="en-US" altLang="ja-JP" sz="3600" dirty="0"/>
          </a:p>
          <a:p>
            <a:r>
              <a:rPr lang="en-US" altLang="ja-JP" sz="3600" dirty="0"/>
              <a:t>AI</a:t>
            </a:r>
            <a:r>
              <a:rPr lang="ja-JP" altLang="en-US" sz="3600"/>
              <a:t>最前線</a:t>
            </a:r>
            <a:endParaRPr lang="en-US" altLang="ja-JP" sz="3600" dirty="0"/>
          </a:p>
          <a:p>
            <a:r>
              <a:rPr lang="en-US" altLang="ja-JP" sz="3600" dirty="0">
                <a:solidFill>
                  <a:srgbClr val="FF0000"/>
                </a:solidFill>
              </a:rPr>
              <a:t>Deep Learning</a:t>
            </a:r>
            <a:r>
              <a:rPr lang="ja-JP" altLang="en-US" sz="3600">
                <a:solidFill>
                  <a:srgbClr val="FF0000"/>
                </a:solidFill>
              </a:rPr>
              <a:t>の仕組み</a:t>
            </a:r>
            <a:endParaRPr lang="en-US" altLang="ja-JP" sz="3600" dirty="0">
              <a:solidFill>
                <a:srgbClr val="FF0000"/>
              </a:solidFill>
            </a:endParaRPr>
          </a:p>
          <a:p>
            <a:r>
              <a:rPr lang="ja-JP" altLang="en-US" sz="3600"/>
              <a:t>具体的</a:t>
            </a:r>
            <a:r>
              <a:rPr lang="ja-JP" altLang="en-US" sz="3600" dirty="0"/>
              <a:t>な研究成果</a:t>
            </a:r>
            <a:endParaRPr lang="en-US" altLang="ja-JP" sz="3600" dirty="0"/>
          </a:p>
          <a:p>
            <a:pPr lvl="1"/>
            <a:r>
              <a:rPr lang="ja-JP" altLang="en-US" sz="3200"/>
              <a:t>気象データと公共交通機関の関連調査と</a:t>
            </a:r>
            <a:br>
              <a:rPr lang="en-US" altLang="ja-JP" sz="3200" dirty="0"/>
            </a:br>
            <a:r>
              <a:rPr lang="ja-JP" altLang="en-US" sz="3200"/>
              <a:t>影響予測システムの構築</a:t>
            </a:r>
            <a:endParaRPr lang="en-US" altLang="ja-JP" sz="3200" dirty="0"/>
          </a:p>
          <a:p>
            <a:r>
              <a:rPr lang="ja-JP" altLang="en-US" sz="3600"/>
              <a:t>まとめ</a:t>
            </a:r>
            <a:endParaRPr lang="en-US" altLang="ja-JP" sz="3600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</p:spTree>
    <p:extLst>
      <p:ext uri="{BB962C8B-B14F-4D97-AF65-F5344CB8AC3E}">
        <p14:creationId xmlns:p14="http://schemas.microsoft.com/office/powerpoint/2010/main" val="3340166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F6F8DB-3D77-8A4A-A098-FA1FFB91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前向き計算の例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5C651C-D3DE-AB44-9D82-08BAC023A7FB}"/>
              </a:ext>
            </a:extLst>
          </p:cNvPr>
          <p:cNvSpPr txBox="1"/>
          <p:nvPr/>
        </p:nvSpPr>
        <p:spPr>
          <a:xfrm>
            <a:off x="279924" y="1474688"/>
            <a:ext cx="4031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例題（魚の分類（</a:t>
            </a:r>
            <a:r>
              <a:rPr lang="ja-JP" altLang="en-US" sz="2800">
                <a:solidFill>
                  <a:srgbClr val="FF0000"/>
                </a:solidFill>
              </a:rPr>
              <a:t>難しい</a:t>
            </a:r>
            <a:r>
              <a:rPr lang="ja-JP" altLang="en-US" sz="2800"/>
              <a:t>））</a:t>
            </a:r>
            <a:endParaRPr kumimoji="1" lang="ja-JP" altLang="en-US" sz="280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B1CC996-54C1-974F-AC54-007EAF36791C}"/>
              </a:ext>
            </a:extLst>
          </p:cNvPr>
          <p:cNvCxnSpPr/>
          <p:nvPr/>
        </p:nvCxnSpPr>
        <p:spPr>
          <a:xfrm flipV="1">
            <a:off x="814827" y="2548580"/>
            <a:ext cx="0" cy="25982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E9CCA88-7606-EC47-9083-A0CBDEEF9692}"/>
              </a:ext>
            </a:extLst>
          </p:cNvPr>
          <p:cNvCxnSpPr>
            <a:cxnSpLocks/>
          </p:cNvCxnSpPr>
          <p:nvPr/>
        </p:nvCxnSpPr>
        <p:spPr>
          <a:xfrm>
            <a:off x="392224" y="4685897"/>
            <a:ext cx="283612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円/楕円 14">
            <a:extLst>
              <a:ext uri="{FF2B5EF4-FFF2-40B4-BE49-F238E27FC236}">
                <a16:creationId xmlns:a16="http://schemas.microsoft.com/office/drawing/2014/main" id="{FA9BCA32-73C3-AE42-9828-E97CB7ED151C}"/>
              </a:ext>
            </a:extLst>
          </p:cNvPr>
          <p:cNvSpPr/>
          <p:nvPr/>
        </p:nvSpPr>
        <p:spPr>
          <a:xfrm>
            <a:off x="1292471" y="373671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C5483E6E-9981-E54A-98EA-9290F2EBB34A}"/>
              </a:ext>
            </a:extLst>
          </p:cNvPr>
          <p:cNvSpPr/>
          <p:nvPr/>
        </p:nvSpPr>
        <p:spPr>
          <a:xfrm>
            <a:off x="1970837" y="270098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0EB7917-6EF4-6B49-B065-C3314776EEC4}"/>
              </a:ext>
            </a:extLst>
          </p:cNvPr>
          <p:cNvSpPr/>
          <p:nvPr/>
        </p:nvSpPr>
        <p:spPr>
          <a:xfrm>
            <a:off x="1476454" y="321985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D1D14D36-0855-E740-9D92-6C14B4B049BE}"/>
              </a:ext>
            </a:extLst>
          </p:cNvPr>
          <p:cNvSpPr/>
          <p:nvPr/>
        </p:nvSpPr>
        <p:spPr>
          <a:xfrm>
            <a:off x="1590602" y="351687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A1514F-A969-C34B-9638-082DDC9EA7FA}"/>
              </a:ext>
            </a:extLst>
          </p:cNvPr>
          <p:cNvSpPr/>
          <p:nvPr/>
        </p:nvSpPr>
        <p:spPr>
          <a:xfrm>
            <a:off x="1702908" y="376696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D9A6DB55-490C-564A-B999-677AB3C1D85B}"/>
              </a:ext>
            </a:extLst>
          </p:cNvPr>
          <p:cNvSpPr/>
          <p:nvPr/>
        </p:nvSpPr>
        <p:spPr>
          <a:xfrm>
            <a:off x="1089891" y="302469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4A306C1A-3E67-EE48-B677-8CB77A429EEF}"/>
              </a:ext>
            </a:extLst>
          </p:cNvPr>
          <p:cNvSpPr/>
          <p:nvPr/>
        </p:nvSpPr>
        <p:spPr>
          <a:xfrm>
            <a:off x="1242291" y="317709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52027E-7242-AC4C-8F80-EF01B1777932}"/>
              </a:ext>
            </a:extLst>
          </p:cNvPr>
          <p:cNvSpPr/>
          <p:nvPr/>
        </p:nvSpPr>
        <p:spPr>
          <a:xfrm>
            <a:off x="1255602" y="254858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B3C668C2-AE85-C748-823F-573F86BF02A6}"/>
              </a:ext>
            </a:extLst>
          </p:cNvPr>
          <p:cNvSpPr/>
          <p:nvPr/>
        </p:nvSpPr>
        <p:spPr>
          <a:xfrm>
            <a:off x="1177625" y="354743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A7FDBB5-E2FC-4D47-9064-5B31D109F9B3}"/>
              </a:ext>
            </a:extLst>
          </p:cNvPr>
          <p:cNvSpPr/>
          <p:nvPr/>
        </p:nvSpPr>
        <p:spPr>
          <a:xfrm>
            <a:off x="1104759" y="379565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BD7317D-07F9-FD4A-851A-155914C1A12C}"/>
              </a:ext>
            </a:extLst>
          </p:cNvPr>
          <p:cNvSpPr/>
          <p:nvPr/>
        </p:nvSpPr>
        <p:spPr>
          <a:xfrm>
            <a:off x="881378" y="328891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6A97AAEC-C290-F340-9E98-4AE23EA80421}"/>
              </a:ext>
            </a:extLst>
          </p:cNvPr>
          <p:cNvSpPr/>
          <p:nvPr/>
        </p:nvSpPr>
        <p:spPr>
          <a:xfrm>
            <a:off x="1495052" y="420017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B2B2E44F-B05D-124B-B876-18F940B49942}"/>
              </a:ext>
            </a:extLst>
          </p:cNvPr>
          <p:cNvSpPr/>
          <p:nvPr/>
        </p:nvSpPr>
        <p:spPr>
          <a:xfrm>
            <a:off x="2292322" y="307723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AF6B453F-F9A5-734F-AE60-2F10BF761BC8}"/>
              </a:ext>
            </a:extLst>
          </p:cNvPr>
          <p:cNvSpPr/>
          <p:nvPr/>
        </p:nvSpPr>
        <p:spPr>
          <a:xfrm>
            <a:off x="1384113" y="364325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BDF75B6A-48ED-8A47-A633-CD093DFF32E1}"/>
              </a:ext>
            </a:extLst>
          </p:cNvPr>
          <p:cNvSpPr/>
          <p:nvPr/>
        </p:nvSpPr>
        <p:spPr>
          <a:xfrm>
            <a:off x="2425544" y="279673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D54BA54E-2455-4643-83AB-C9CFBDD071B2}"/>
              </a:ext>
            </a:extLst>
          </p:cNvPr>
          <p:cNvSpPr/>
          <p:nvPr/>
        </p:nvSpPr>
        <p:spPr>
          <a:xfrm>
            <a:off x="1444921" y="347750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97433F84-2AA0-D24A-B27B-C6C5AD735212}"/>
              </a:ext>
            </a:extLst>
          </p:cNvPr>
          <p:cNvSpPr/>
          <p:nvPr/>
        </p:nvSpPr>
        <p:spPr>
          <a:xfrm>
            <a:off x="2546366" y="349676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CC0647B1-BDB4-7349-AAE7-BBF09E0ECF1A}"/>
              </a:ext>
            </a:extLst>
          </p:cNvPr>
          <p:cNvSpPr/>
          <p:nvPr/>
        </p:nvSpPr>
        <p:spPr>
          <a:xfrm>
            <a:off x="948929" y="42171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F6D130AE-8C3B-6C48-80DF-2F5A7348EE57}"/>
              </a:ext>
            </a:extLst>
          </p:cNvPr>
          <p:cNvSpPr/>
          <p:nvPr/>
        </p:nvSpPr>
        <p:spPr>
          <a:xfrm>
            <a:off x="2242736" y="444303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4F544D5E-C564-814B-971F-3D5AF5F2AF72}"/>
              </a:ext>
            </a:extLst>
          </p:cNvPr>
          <p:cNvSpPr/>
          <p:nvPr/>
        </p:nvSpPr>
        <p:spPr>
          <a:xfrm>
            <a:off x="2121378" y="33273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6179210-8654-5F48-B938-6D2F99CF27D3}"/>
              </a:ext>
            </a:extLst>
          </p:cNvPr>
          <p:cNvSpPr/>
          <p:nvPr/>
        </p:nvSpPr>
        <p:spPr>
          <a:xfrm>
            <a:off x="1104759" y="447739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310B7BE1-9B08-B942-AA48-08AFF6253965}"/>
              </a:ext>
            </a:extLst>
          </p:cNvPr>
          <p:cNvSpPr/>
          <p:nvPr/>
        </p:nvSpPr>
        <p:spPr>
          <a:xfrm>
            <a:off x="2221739" y="371266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D132D2EC-C5E8-AE41-841E-8ADED51C1769}"/>
              </a:ext>
            </a:extLst>
          </p:cNvPr>
          <p:cNvSpPr/>
          <p:nvPr/>
        </p:nvSpPr>
        <p:spPr>
          <a:xfrm>
            <a:off x="1802045" y="3550934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8F760D4B-A4FD-0942-9C76-6865EA21C5F0}"/>
              </a:ext>
            </a:extLst>
          </p:cNvPr>
          <p:cNvSpPr/>
          <p:nvPr/>
        </p:nvSpPr>
        <p:spPr>
          <a:xfrm>
            <a:off x="1101329" y="43695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756863-514B-A143-AC98-DFAEBC003374}"/>
              </a:ext>
            </a:extLst>
          </p:cNvPr>
          <p:cNvSpPr txBox="1"/>
          <p:nvPr/>
        </p:nvSpPr>
        <p:spPr>
          <a:xfrm>
            <a:off x="2271919" y="470515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体長（</a:t>
            </a:r>
            <a:r>
              <a:rPr lang="en-US" altLang="ja-JP" dirty="0"/>
              <a:t>cm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EF63C5F-D646-F842-B907-6254D206E066}"/>
              </a:ext>
            </a:extLst>
          </p:cNvPr>
          <p:cNvSpPr txBox="1"/>
          <p:nvPr/>
        </p:nvSpPr>
        <p:spPr>
          <a:xfrm>
            <a:off x="254524" y="21771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体重（</a:t>
            </a:r>
            <a:r>
              <a:rPr lang="en-US" altLang="ja-JP" dirty="0"/>
              <a:t>kg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F65603D-4E93-EF4E-B63A-D10003649EB7}"/>
              </a:ext>
            </a:extLst>
          </p:cNvPr>
          <p:cNvSpPr txBox="1"/>
          <p:nvPr/>
        </p:nvSpPr>
        <p:spPr>
          <a:xfrm>
            <a:off x="1299485" y="2425336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B90EF07-4B18-9747-9415-26F53E43935C}"/>
              </a:ext>
            </a:extLst>
          </p:cNvPr>
          <p:cNvSpPr txBox="1"/>
          <p:nvPr/>
        </p:nvSpPr>
        <p:spPr>
          <a:xfrm>
            <a:off x="2297740" y="4354211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フリーフォーム 3">
            <a:extLst>
              <a:ext uri="{FF2B5EF4-FFF2-40B4-BE49-F238E27FC236}">
                <a16:creationId xmlns:a16="http://schemas.microsoft.com/office/drawing/2014/main" id="{58D28C81-9859-594D-A549-40D40D9452F9}"/>
              </a:ext>
            </a:extLst>
          </p:cNvPr>
          <p:cNvSpPr/>
          <p:nvPr/>
        </p:nvSpPr>
        <p:spPr>
          <a:xfrm>
            <a:off x="637674" y="2671011"/>
            <a:ext cx="1828800" cy="1443824"/>
          </a:xfrm>
          <a:custGeom>
            <a:avLst/>
            <a:gdLst>
              <a:gd name="connsiteX0" fmla="*/ 1804737 w 1828800"/>
              <a:gd name="connsiteY0" fmla="*/ 0 h 1443824"/>
              <a:gd name="connsiteX1" fmla="*/ 1720515 w 1828800"/>
              <a:gd name="connsiteY1" fmla="*/ 60157 h 1443824"/>
              <a:gd name="connsiteX2" fmla="*/ 1684421 w 1828800"/>
              <a:gd name="connsiteY2" fmla="*/ 72189 h 1443824"/>
              <a:gd name="connsiteX3" fmla="*/ 1648326 w 1828800"/>
              <a:gd name="connsiteY3" fmla="*/ 96252 h 1443824"/>
              <a:gd name="connsiteX4" fmla="*/ 1636294 w 1828800"/>
              <a:gd name="connsiteY4" fmla="*/ 132347 h 1443824"/>
              <a:gd name="connsiteX5" fmla="*/ 1660358 w 1828800"/>
              <a:gd name="connsiteY5" fmla="*/ 276726 h 1443824"/>
              <a:gd name="connsiteX6" fmla="*/ 1708484 w 1828800"/>
              <a:gd name="connsiteY6" fmla="*/ 348915 h 1443824"/>
              <a:gd name="connsiteX7" fmla="*/ 1732547 w 1828800"/>
              <a:gd name="connsiteY7" fmla="*/ 385010 h 1443824"/>
              <a:gd name="connsiteX8" fmla="*/ 1768642 w 1828800"/>
              <a:gd name="connsiteY8" fmla="*/ 421105 h 1443824"/>
              <a:gd name="connsiteX9" fmla="*/ 1780673 w 1828800"/>
              <a:gd name="connsiteY9" fmla="*/ 457200 h 1443824"/>
              <a:gd name="connsiteX10" fmla="*/ 1804737 w 1828800"/>
              <a:gd name="connsiteY10" fmla="*/ 481263 h 1443824"/>
              <a:gd name="connsiteX11" fmla="*/ 1828800 w 1828800"/>
              <a:gd name="connsiteY11" fmla="*/ 553452 h 1443824"/>
              <a:gd name="connsiteX12" fmla="*/ 1816768 w 1828800"/>
              <a:gd name="connsiteY12" fmla="*/ 613610 h 1443824"/>
              <a:gd name="connsiteX13" fmla="*/ 1636294 w 1828800"/>
              <a:gd name="connsiteY13" fmla="*/ 625642 h 1443824"/>
              <a:gd name="connsiteX14" fmla="*/ 1540042 w 1828800"/>
              <a:gd name="connsiteY14" fmla="*/ 601578 h 1443824"/>
              <a:gd name="connsiteX15" fmla="*/ 1467852 w 1828800"/>
              <a:gd name="connsiteY15" fmla="*/ 565484 h 1443824"/>
              <a:gd name="connsiteX16" fmla="*/ 1431758 w 1828800"/>
              <a:gd name="connsiteY16" fmla="*/ 589547 h 1443824"/>
              <a:gd name="connsiteX17" fmla="*/ 1407694 w 1828800"/>
              <a:gd name="connsiteY17" fmla="*/ 661736 h 1443824"/>
              <a:gd name="connsiteX18" fmla="*/ 1383631 w 1828800"/>
              <a:gd name="connsiteY18" fmla="*/ 733926 h 1443824"/>
              <a:gd name="connsiteX19" fmla="*/ 1371600 w 1828800"/>
              <a:gd name="connsiteY19" fmla="*/ 770021 h 1443824"/>
              <a:gd name="connsiteX20" fmla="*/ 1347537 w 1828800"/>
              <a:gd name="connsiteY20" fmla="*/ 890336 h 1443824"/>
              <a:gd name="connsiteX21" fmla="*/ 1335505 w 1828800"/>
              <a:gd name="connsiteY21" fmla="*/ 1058778 h 1443824"/>
              <a:gd name="connsiteX22" fmla="*/ 1287379 w 1828800"/>
              <a:gd name="connsiteY22" fmla="*/ 1167063 h 1443824"/>
              <a:gd name="connsiteX23" fmla="*/ 1227221 w 1828800"/>
              <a:gd name="connsiteY23" fmla="*/ 1227221 h 1443824"/>
              <a:gd name="connsiteX24" fmla="*/ 1191126 w 1828800"/>
              <a:gd name="connsiteY24" fmla="*/ 1251284 h 1443824"/>
              <a:gd name="connsiteX25" fmla="*/ 1106905 w 1828800"/>
              <a:gd name="connsiteY25" fmla="*/ 1275347 h 1443824"/>
              <a:gd name="connsiteX26" fmla="*/ 974558 w 1828800"/>
              <a:gd name="connsiteY26" fmla="*/ 1263315 h 1443824"/>
              <a:gd name="connsiteX27" fmla="*/ 950494 w 1828800"/>
              <a:gd name="connsiteY27" fmla="*/ 1239252 h 1443824"/>
              <a:gd name="connsiteX28" fmla="*/ 926431 w 1828800"/>
              <a:gd name="connsiteY28" fmla="*/ 1143000 h 1443824"/>
              <a:gd name="connsiteX29" fmla="*/ 938463 w 1828800"/>
              <a:gd name="connsiteY29" fmla="*/ 950494 h 1443824"/>
              <a:gd name="connsiteX30" fmla="*/ 938463 w 1828800"/>
              <a:gd name="connsiteY30" fmla="*/ 782052 h 1443824"/>
              <a:gd name="connsiteX31" fmla="*/ 902368 w 1828800"/>
              <a:gd name="connsiteY31" fmla="*/ 757989 h 1443824"/>
              <a:gd name="connsiteX32" fmla="*/ 830179 w 1828800"/>
              <a:gd name="connsiteY32" fmla="*/ 733926 h 1443824"/>
              <a:gd name="connsiteX33" fmla="*/ 794084 w 1828800"/>
              <a:gd name="connsiteY33" fmla="*/ 721894 h 1443824"/>
              <a:gd name="connsiteX34" fmla="*/ 757989 w 1828800"/>
              <a:gd name="connsiteY34" fmla="*/ 733926 h 1443824"/>
              <a:gd name="connsiteX35" fmla="*/ 709863 w 1828800"/>
              <a:gd name="connsiteY35" fmla="*/ 842210 h 1443824"/>
              <a:gd name="connsiteX36" fmla="*/ 697831 w 1828800"/>
              <a:gd name="connsiteY36" fmla="*/ 878305 h 1443824"/>
              <a:gd name="connsiteX37" fmla="*/ 661737 w 1828800"/>
              <a:gd name="connsiteY37" fmla="*/ 1022684 h 1443824"/>
              <a:gd name="connsiteX38" fmla="*/ 637673 w 1828800"/>
              <a:gd name="connsiteY38" fmla="*/ 1058778 h 1443824"/>
              <a:gd name="connsiteX39" fmla="*/ 625642 w 1828800"/>
              <a:gd name="connsiteY39" fmla="*/ 1143000 h 1443824"/>
              <a:gd name="connsiteX40" fmla="*/ 589547 w 1828800"/>
              <a:gd name="connsiteY40" fmla="*/ 1251284 h 1443824"/>
              <a:gd name="connsiteX41" fmla="*/ 577515 w 1828800"/>
              <a:gd name="connsiteY41" fmla="*/ 1299410 h 1443824"/>
              <a:gd name="connsiteX42" fmla="*/ 553452 w 1828800"/>
              <a:gd name="connsiteY42" fmla="*/ 1371600 h 1443824"/>
              <a:gd name="connsiteX43" fmla="*/ 481263 w 1828800"/>
              <a:gd name="connsiteY43" fmla="*/ 1395663 h 1443824"/>
              <a:gd name="connsiteX44" fmla="*/ 324852 w 1828800"/>
              <a:gd name="connsiteY44" fmla="*/ 1419726 h 1443824"/>
              <a:gd name="connsiteX45" fmla="*/ 96252 w 1828800"/>
              <a:gd name="connsiteY45" fmla="*/ 1431757 h 1443824"/>
              <a:gd name="connsiteX46" fmla="*/ 0 w 1828800"/>
              <a:gd name="connsiteY46" fmla="*/ 1443789 h 144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828800" h="1443824">
                <a:moveTo>
                  <a:pt x="1804737" y="0"/>
                </a:moveTo>
                <a:cubicBezTo>
                  <a:pt x="1776663" y="20052"/>
                  <a:pt x="1750099" y="42407"/>
                  <a:pt x="1720515" y="60157"/>
                </a:cubicBezTo>
                <a:cubicBezTo>
                  <a:pt x="1709640" y="66682"/>
                  <a:pt x="1695764" y="66517"/>
                  <a:pt x="1684421" y="72189"/>
                </a:cubicBezTo>
                <a:cubicBezTo>
                  <a:pt x="1671487" y="78656"/>
                  <a:pt x="1660358" y="88231"/>
                  <a:pt x="1648326" y="96252"/>
                </a:cubicBezTo>
                <a:cubicBezTo>
                  <a:pt x="1644315" y="108284"/>
                  <a:pt x="1636294" y="119664"/>
                  <a:pt x="1636294" y="132347"/>
                </a:cubicBezTo>
                <a:cubicBezTo>
                  <a:pt x="1636294" y="148254"/>
                  <a:pt x="1641532" y="242840"/>
                  <a:pt x="1660358" y="276726"/>
                </a:cubicBezTo>
                <a:cubicBezTo>
                  <a:pt x="1674403" y="302007"/>
                  <a:pt x="1692442" y="324852"/>
                  <a:pt x="1708484" y="348915"/>
                </a:cubicBezTo>
                <a:cubicBezTo>
                  <a:pt x="1716505" y="360947"/>
                  <a:pt x="1722322" y="374785"/>
                  <a:pt x="1732547" y="385010"/>
                </a:cubicBezTo>
                <a:lnTo>
                  <a:pt x="1768642" y="421105"/>
                </a:lnTo>
                <a:cubicBezTo>
                  <a:pt x="1772652" y="433137"/>
                  <a:pt x="1774148" y="446325"/>
                  <a:pt x="1780673" y="457200"/>
                </a:cubicBezTo>
                <a:cubicBezTo>
                  <a:pt x="1786509" y="466927"/>
                  <a:pt x="1799664" y="471117"/>
                  <a:pt x="1804737" y="481263"/>
                </a:cubicBezTo>
                <a:cubicBezTo>
                  <a:pt x="1816081" y="503950"/>
                  <a:pt x="1828800" y="553452"/>
                  <a:pt x="1828800" y="553452"/>
                </a:cubicBezTo>
                <a:cubicBezTo>
                  <a:pt x="1824789" y="573505"/>
                  <a:pt x="1826914" y="595855"/>
                  <a:pt x="1816768" y="613610"/>
                </a:cubicBezTo>
                <a:cubicBezTo>
                  <a:pt x="1785564" y="668217"/>
                  <a:pt x="1644551" y="626330"/>
                  <a:pt x="1636294" y="625642"/>
                </a:cubicBezTo>
                <a:cubicBezTo>
                  <a:pt x="1604210" y="617621"/>
                  <a:pt x="1567559" y="619923"/>
                  <a:pt x="1540042" y="601578"/>
                </a:cubicBezTo>
                <a:cubicBezTo>
                  <a:pt x="1493395" y="570480"/>
                  <a:pt x="1517665" y="582087"/>
                  <a:pt x="1467852" y="565484"/>
                </a:cubicBezTo>
                <a:cubicBezTo>
                  <a:pt x="1455821" y="573505"/>
                  <a:pt x="1439422" y="577285"/>
                  <a:pt x="1431758" y="589547"/>
                </a:cubicBezTo>
                <a:cubicBezTo>
                  <a:pt x="1418315" y="611056"/>
                  <a:pt x="1415715" y="637673"/>
                  <a:pt x="1407694" y="661736"/>
                </a:cubicBezTo>
                <a:lnTo>
                  <a:pt x="1383631" y="733926"/>
                </a:lnTo>
                <a:cubicBezTo>
                  <a:pt x="1379621" y="745958"/>
                  <a:pt x="1374087" y="757585"/>
                  <a:pt x="1371600" y="770021"/>
                </a:cubicBezTo>
                <a:lnTo>
                  <a:pt x="1347537" y="890336"/>
                </a:lnTo>
                <a:cubicBezTo>
                  <a:pt x="1343526" y="946483"/>
                  <a:pt x="1343855" y="1003110"/>
                  <a:pt x="1335505" y="1058778"/>
                </a:cubicBezTo>
                <a:cubicBezTo>
                  <a:pt x="1330202" y="1094130"/>
                  <a:pt x="1312210" y="1138685"/>
                  <a:pt x="1287379" y="1167063"/>
                </a:cubicBezTo>
                <a:cubicBezTo>
                  <a:pt x="1268705" y="1188405"/>
                  <a:pt x="1250817" y="1211491"/>
                  <a:pt x="1227221" y="1227221"/>
                </a:cubicBezTo>
                <a:cubicBezTo>
                  <a:pt x="1215189" y="1235242"/>
                  <a:pt x="1204060" y="1244817"/>
                  <a:pt x="1191126" y="1251284"/>
                </a:cubicBezTo>
                <a:cubicBezTo>
                  <a:pt x="1173870" y="1259912"/>
                  <a:pt x="1122319" y="1271493"/>
                  <a:pt x="1106905" y="1275347"/>
                </a:cubicBezTo>
                <a:cubicBezTo>
                  <a:pt x="1062789" y="1271336"/>
                  <a:pt x="1017721" y="1273276"/>
                  <a:pt x="974558" y="1263315"/>
                </a:cubicBezTo>
                <a:cubicBezTo>
                  <a:pt x="963505" y="1260764"/>
                  <a:pt x="956330" y="1248979"/>
                  <a:pt x="950494" y="1239252"/>
                </a:cubicBezTo>
                <a:cubicBezTo>
                  <a:pt x="939397" y="1220757"/>
                  <a:pt x="929018" y="1155933"/>
                  <a:pt x="926431" y="1143000"/>
                </a:cubicBezTo>
                <a:cubicBezTo>
                  <a:pt x="930442" y="1078831"/>
                  <a:pt x="931732" y="1014435"/>
                  <a:pt x="938463" y="950494"/>
                </a:cubicBezTo>
                <a:cubicBezTo>
                  <a:pt x="948934" y="851022"/>
                  <a:pt x="1006021" y="1001617"/>
                  <a:pt x="938463" y="782052"/>
                </a:cubicBezTo>
                <a:cubicBezTo>
                  <a:pt x="934210" y="768231"/>
                  <a:pt x="915582" y="763862"/>
                  <a:pt x="902368" y="757989"/>
                </a:cubicBezTo>
                <a:cubicBezTo>
                  <a:pt x="879189" y="747687"/>
                  <a:pt x="854242" y="741947"/>
                  <a:pt x="830179" y="733926"/>
                </a:cubicBezTo>
                <a:lnTo>
                  <a:pt x="794084" y="721894"/>
                </a:lnTo>
                <a:cubicBezTo>
                  <a:pt x="782052" y="725905"/>
                  <a:pt x="767892" y="726003"/>
                  <a:pt x="757989" y="733926"/>
                </a:cubicBezTo>
                <a:cubicBezTo>
                  <a:pt x="731990" y="754726"/>
                  <a:pt x="717216" y="820152"/>
                  <a:pt x="709863" y="842210"/>
                </a:cubicBezTo>
                <a:lnTo>
                  <a:pt x="697831" y="878305"/>
                </a:lnTo>
                <a:cubicBezTo>
                  <a:pt x="691818" y="914387"/>
                  <a:pt x="682922" y="990909"/>
                  <a:pt x="661737" y="1022684"/>
                </a:cubicBezTo>
                <a:lnTo>
                  <a:pt x="637673" y="1058778"/>
                </a:lnTo>
                <a:cubicBezTo>
                  <a:pt x="633663" y="1086852"/>
                  <a:pt x="632019" y="1115367"/>
                  <a:pt x="625642" y="1143000"/>
                </a:cubicBezTo>
                <a:cubicBezTo>
                  <a:pt x="589570" y="1299314"/>
                  <a:pt x="613599" y="1155079"/>
                  <a:pt x="589547" y="1251284"/>
                </a:cubicBezTo>
                <a:cubicBezTo>
                  <a:pt x="585536" y="1267326"/>
                  <a:pt x="582267" y="1283572"/>
                  <a:pt x="577515" y="1299410"/>
                </a:cubicBezTo>
                <a:cubicBezTo>
                  <a:pt x="570226" y="1323705"/>
                  <a:pt x="577515" y="1363579"/>
                  <a:pt x="553452" y="1371600"/>
                </a:cubicBezTo>
                <a:cubicBezTo>
                  <a:pt x="529389" y="1379621"/>
                  <a:pt x="506135" y="1390689"/>
                  <a:pt x="481263" y="1395663"/>
                </a:cubicBezTo>
                <a:cubicBezTo>
                  <a:pt x="419212" y="1408072"/>
                  <a:pt x="394257" y="1414585"/>
                  <a:pt x="324852" y="1419726"/>
                </a:cubicBezTo>
                <a:cubicBezTo>
                  <a:pt x="248755" y="1425363"/>
                  <a:pt x="172452" y="1427747"/>
                  <a:pt x="96252" y="1431757"/>
                </a:cubicBezTo>
                <a:cubicBezTo>
                  <a:pt x="16151" y="1445108"/>
                  <a:pt x="48458" y="1443789"/>
                  <a:pt x="0" y="1443789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EE33BE3-C32A-F849-A4C6-812F8F814119}"/>
              </a:ext>
            </a:extLst>
          </p:cNvPr>
          <p:cNvSpPr txBox="1"/>
          <p:nvPr/>
        </p:nvSpPr>
        <p:spPr>
          <a:xfrm>
            <a:off x="4343019" y="1462733"/>
            <a:ext cx="4884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例題（魚の分類（</a:t>
            </a:r>
            <a:r>
              <a:rPr lang="ja-JP" altLang="en-US" sz="2800">
                <a:solidFill>
                  <a:srgbClr val="FF0000"/>
                </a:solidFill>
                <a:highlight>
                  <a:srgbClr val="FFFF00"/>
                </a:highlight>
              </a:rPr>
              <a:t>もっと難しい</a:t>
            </a:r>
            <a:r>
              <a:rPr lang="ja-JP" altLang="en-US" sz="2800"/>
              <a:t>））</a:t>
            </a:r>
            <a:endParaRPr kumimoji="1" lang="ja-JP" altLang="en-US" sz="280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96BBA1FA-A135-B343-A81C-25E94C116F69}"/>
              </a:ext>
            </a:extLst>
          </p:cNvPr>
          <p:cNvCxnSpPr/>
          <p:nvPr/>
        </p:nvCxnSpPr>
        <p:spPr>
          <a:xfrm flipV="1">
            <a:off x="5378443" y="2524671"/>
            <a:ext cx="0" cy="25982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91893F25-0757-8B41-90AE-45933BE04326}"/>
              </a:ext>
            </a:extLst>
          </p:cNvPr>
          <p:cNvCxnSpPr>
            <a:cxnSpLocks/>
          </p:cNvCxnSpPr>
          <p:nvPr/>
        </p:nvCxnSpPr>
        <p:spPr>
          <a:xfrm>
            <a:off x="4955840" y="4661988"/>
            <a:ext cx="283612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円/楕円 75">
            <a:extLst>
              <a:ext uri="{FF2B5EF4-FFF2-40B4-BE49-F238E27FC236}">
                <a16:creationId xmlns:a16="http://schemas.microsoft.com/office/drawing/2014/main" id="{5BB01511-68E0-0044-BDDC-730249A5AAF3}"/>
              </a:ext>
            </a:extLst>
          </p:cNvPr>
          <p:cNvSpPr/>
          <p:nvPr/>
        </p:nvSpPr>
        <p:spPr>
          <a:xfrm>
            <a:off x="5888566" y="4011273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>
            <a:extLst>
              <a:ext uri="{FF2B5EF4-FFF2-40B4-BE49-F238E27FC236}">
                <a16:creationId xmlns:a16="http://schemas.microsoft.com/office/drawing/2014/main" id="{E1C2EFB5-9C68-0944-916D-708F016E0A7E}"/>
              </a:ext>
            </a:extLst>
          </p:cNvPr>
          <p:cNvSpPr/>
          <p:nvPr/>
        </p:nvSpPr>
        <p:spPr>
          <a:xfrm>
            <a:off x="6534453" y="2677071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>
            <a:extLst>
              <a:ext uri="{FF2B5EF4-FFF2-40B4-BE49-F238E27FC236}">
                <a16:creationId xmlns:a16="http://schemas.microsoft.com/office/drawing/2014/main" id="{4C180697-0AEC-E348-8DC0-F2AEE405E210}"/>
              </a:ext>
            </a:extLst>
          </p:cNvPr>
          <p:cNvSpPr/>
          <p:nvPr/>
        </p:nvSpPr>
        <p:spPr>
          <a:xfrm>
            <a:off x="6375869" y="312691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B8B59E24-0D96-1D49-8583-9B20E9C7E96A}"/>
              </a:ext>
            </a:extLst>
          </p:cNvPr>
          <p:cNvSpPr/>
          <p:nvPr/>
        </p:nvSpPr>
        <p:spPr>
          <a:xfrm>
            <a:off x="6019538" y="3623891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17082687-A3B2-8640-9EF4-BBABE94084F5}"/>
              </a:ext>
            </a:extLst>
          </p:cNvPr>
          <p:cNvSpPr/>
          <p:nvPr/>
        </p:nvSpPr>
        <p:spPr>
          <a:xfrm>
            <a:off x="6238875" y="3439222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CE586EB1-7857-C044-9181-4FE7E12AAF00}"/>
              </a:ext>
            </a:extLst>
          </p:cNvPr>
          <p:cNvSpPr/>
          <p:nvPr/>
        </p:nvSpPr>
        <p:spPr>
          <a:xfrm>
            <a:off x="6745478" y="402572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16851AF9-FB9E-C948-99B4-7C4BDD54A04B}"/>
              </a:ext>
            </a:extLst>
          </p:cNvPr>
          <p:cNvSpPr/>
          <p:nvPr/>
        </p:nvSpPr>
        <p:spPr>
          <a:xfrm>
            <a:off x="5805907" y="315318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B1F27548-4552-D44D-8747-DC5D68203FCE}"/>
              </a:ext>
            </a:extLst>
          </p:cNvPr>
          <p:cNvSpPr/>
          <p:nvPr/>
        </p:nvSpPr>
        <p:spPr>
          <a:xfrm>
            <a:off x="5819218" y="2524671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933A6029-6D44-EC43-B941-6ECD542AE22D}"/>
              </a:ext>
            </a:extLst>
          </p:cNvPr>
          <p:cNvSpPr/>
          <p:nvPr/>
        </p:nvSpPr>
        <p:spPr>
          <a:xfrm>
            <a:off x="5741241" y="352353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16AED14D-7789-154E-874A-8981C2E9F578}"/>
              </a:ext>
            </a:extLst>
          </p:cNvPr>
          <p:cNvSpPr/>
          <p:nvPr/>
        </p:nvSpPr>
        <p:spPr>
          <a:xfrm>
            <a:off x="5512545" y="3753845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18E970B9-B981-2145-B8C2-6BA069E5E9C4}"/>
              </a:ext>
            </a:extLst>
          </p:cNvPr>
          <p:cNvSpPr/>
          <p:nvPr/>
        </p:nvSpPr>
        <p:spPr>
          <a:xfrm>
            <a:off x="5444994" y="326500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95F1F24E-E239-5348-B4A0-4AEDD8A8B3E0}"/>
              </a:ext>
            </a:extLst>
          </p:cNvPr>
          <p:cNvSpPr/>
          <p:nvPr/>
        </p:nvSpPr>
        <p:spPr>
          <a:xfrm>
            <a:off x="6484272" y="406465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A70671B5-D647-5544-BB99-0CABD553C0C9}"/>
              </a:ext>
            </a:extLst>
          </p:cNvPr>
          <p:cNvSpPr/>
          <p:nvPr/>
        </p:nvSpPr>
        <p:spPr>
          <a:xfrm>
            <a:off x="7300028" y="327712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10C97152-79CA-FD48-B0F9-FB632A97BA74}"/>
              </a:ext>
            </a:extLst>
          </p:cNvPr>
          <p:cNvSpPr/>
          <p:nvPr/>
        </p:nvSpPr>
        <p:spPr>
          <a:xfrm>
            <a:off x="6360353" y="387878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15B1C14E-1CAB-2E4C-B306-8199AD81E5DE}"/>
              </a:ext>
            </a:extLst>
          </p:cNvPr>
          <p:cNvSpPr/>
          <p:nvPr/>
        </p:nvSpPr>
        <p:spPr>
          <a:xfrm>
            <a:off x="7199667" y="29529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6FEE2028-2DA3-E149-A744-05CB5B0A2088}"/>
              </a:ext>
            </a:extLst>
          </p:cNvPr>
          <p:cNvSpPr/>
          <p:nvPr/>
        </p:nvSpPr>
        <p:spPr>
          <a:xfrm>
            <a:off x="6835534" y="3303730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B4847A6B-4FF7-D04F-BB5D-9021D7D2AA73}"/>
              </a:ext>
            </a:extLst>
          </p:cNvPr>
          <p:cNvSpPr/>
          <p:nvPr/>
        </p:nvSpPr>
        <p:spPr>
          <a:xfrm>
            <a:off x="7030089" y="3636016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A33C70D5-8EF7-0445-AEC8-1B47DE9A1F99}"/>
              </a:ext>
            </a:extLst>
          </p:cNvPr>
          <p:cNvSpPr/>
          <p:nvPr/>
        </p:nvSpPr>
        <p:spPr>
          <a:xfrm>
            <a:off x="5512545" y="419319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5F139416-5E76-2C4A-B6E6-50A9E274E29F}"/>
              </a:ext>
            </a:extLst>
          </p:cNvPr>
          <p:cNvSpPr/>
          <p:nvPr/>
        </p:nvSpPr>
        <p:spPr>
          <a:xfrm>
            <a:off x="6806352" y="441912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728D0DB3-64E5-6742-9450-39BFE847479C}"/>
              </a:ext>
            </a:extLst>
          </p:cNvPr>
          <p:cNvSpPr/>
          <p:nvPr/>
        </p:nvSpPr>
        <p:spPr>
          <a:xfrm>
            <a:off x="6258754" y="2823851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3469F907-6EB2-6A40-9B27-4F1E14A3CDA4}"/>
              </a:ext>
            </a:extLst>
          </p:cNvPr>
          <p:cNvSpPr/>
          <p:nvPr/>
        </p:nvSpPr>
        <p:spPr>
          <a:xfrm>
            <a:off x="5668375" y="445348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B1E3A640-9484-184A-A05D-B0E1C5A450D1}"/>
              </a:ext>
            </a:extLst>
          </p:cNvPr>
          <p:cNvSpPr/>
          <p:nvPr/>
        </p:nvSpPr>
        <p:spPr>
          <a:xfrm>
            <a:off x="6695266" y="3651571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022D3474-66E2-9D47-8BD3-69A44CFEFE3A}"/>
              </a:ext>
            </a:extLst>
          </p:cNvPr>
          <p:cNvSpPr/>
          <p:nvPr/>
        </p:nvSpPr>
        <p:spPr>
          <a:xfrm>
            <a:off x="6024872" y="327712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4529D57D-0765-E547-8DD6-E369035900AF}"/>
              </a:ext>
            </a:extLst>
          </p:cNvPr>
          <p:cNvSpPr/>
          <p:nvPr/>
        </p:nvSpPr>
        <p:spPr>
          <a:xfrm>
            <a:off x="6214685" y="423765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A84FFEB-B142-2E49-80AE-6A8B49BABD6C}"/>
              </a:ext>
            </a:extLst>
          </p:cNvPr>
          <p:cNvSpPr txBox="1"/>
          <p:nvPr/>
        </p:nvSpPr>
        <p:spPr>
          <a:xfrm>
            <a:off x="6835535" y="468124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体長（</a:t>
            </a:r>
            <a:r>
              <a:rPr lang="en-US" altLang="ja-JP" dirty="0"/>
              <a:t>cm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539FAA93-3AB1-BB41-9BC7-FAD686F940DA}"/>
              </a:ext>
            </a:extLst>
          </p:cNvPr>
          <p:cNvSpPr txBox="1"/>
          <p:nvPr/>
        </p:nvSpPr>
        <p:spPr>
          <a:xfrm>
            <a:off x="4818140" y="215328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体重（</a:t>
            </a:r>
            <a:r>
              <a:rPr lang="en-US" altLang="ja-JP" dirty="0"/>
              <a:t>kg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5B416BDE-9807-FD43-9EAB-DF78AB2A3CB6}"/>
              </a:ext>
            </a:extLst>
          </p:cNvPr>
          <p:cNvSpPr txBox="1"/>
          <p:nvPr/>
        </p:nvSpPr>
        <p:spPr>
          <a:xfrm>
            <a:off x="5863101" y="2401427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A4B7E261-4EED-5E4B-8BF7-30F13C863C18}"/>
              </a:ext>
            </a:extLst>
          </p:cNvPr>
          <p:cNvSpPr txBox="1"/>
          <p:nvPr/>
        </p:nvSpPr>
        <p:spPr>
          <a:xfrm>
            <a:off x="6861356" y="4330302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1173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F6F8DB-3D77-8A4A-A098-FA1FFB91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前向き計算の例</a:t>
            </a: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EE33BE3-C32A-F849-A4C6-812F8F814119}"/>
              </a:ext>
            </a:extLst>
          </p:cNvPr>
          <p:cNvSpPr txBox="1"/>
          <p:nvPr/>
        </p:nvSpPr>
        <p:spPr>
          <a:xfrm>
            <a:off x="4638170" y="1501778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例題（魚の分類（</a:t>
            </a:r>
            <a:r>
              <a:rPr lang="ja-JP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もっと難しい</a:t>
            </a:r>
            <a:r>
              <a:rPr lang="ja-JP" altLang="en-US" sz="2400"/>
              <a:t>））</a:t>
            </a:r>
            <a:endParaRPr kumimoji="1" lang="ja-JP" altLang="en-US" sz="240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96BBA1FA-A135-B343-A81C-25E94C116F69}"/>
              </a:ext>
            </a:extLst>
          </p:cNvPr>
          <p:cNvCxnSpPr/>
          <p:nvPr/>
        </p:nvCxnSpPr>
        <p:spPr>
          <a:xfrm flipV="1">
            <a:off x="5378443" y="2524671"/>
            <a:ext cx="0" cy="25982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91893F25-0757-8B41-90AE-45933BE04326}"/>
              </a:ext>
            </a:extLst>
          </p:cNvPr>
          <p:cNvCxnSpPr>
            <a:cxnSpLocks/>
          </p:cNvCxnSpPr>
          <p:nvPr/>
        </p:nvCxnSpPr>
        <p:spPr>
          <a:xfrm>
            <a:off x="4955840" y="4661988"/>
            <a:ext cx="283612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円/楕円 75">
            <a:extLst>
              <a:ext uri="{FF2B5EF4-FFF2-40B4-BE49-F238E27FC236}">
                <a16:creationId xmlns:a16="http://schemas.microsoft.com/office/drawing/2014/main" id="{5BB01511-68E0-0044-BDDC-730249A5AAF3}"/>
              </a:ext>
            </a:extLst>
          </p:cNvPr>
          <p:cNvSpPr/>
          <p:nvPr/>
        </p:nvSpPr>
        <p:spPr>
          <a:xfrm>
            <a:off x="5888566" y="4011273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円/楕円 76">
            <a:extLst>
              <a:ext uri="{FF2B5EF4-FFF2-40B4-BE49-F238E27FC236}">
                <a16:creationId xmlns:a16="http://schemas.microsoft.com/office/drawing/2014/main" id="{E1C2EFB5-9C68-0944-916D-708F016E0A7E}"/>
              </a:ext>
            </a:extLst>
          </p:cNvPr>
          <p:cNvSpPr/>
          <p:nvPr/>
        </p:nvSpPr>
        <p:spPr>
          <a:xfrm>
            <a:off x="6534453" y="2677071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>
            <a:extLst>
              <a:ext uri="{FF2B5EF4-FFF2-40B4-BE49-F238E27FC236}">
                <a16:creationId xmlns:a16="http://schemas.microsoft.com/office/drawing/2014/main" id="{4C180697-0AEC-E348-8DC0-F2AEE405E210}"/>
              </a:ext>
            </a:extLst>
          </p:cNvPr>
          <p:cNvSpPr/>
          <p:nvPr/>
        </p:nvSpPr>
        <p:spPr>
          <a:xfrm>
            <a:off x="6375869" y="312691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>
            <a:extLst>
              <a:ext uri="{FF2B5EF4-FFF2-40B4-BE49-F238E27FC236}">
                <a16:creationId xmlns:a16="http://schemas.microsoft.com/office/drawing/2014/main" id="{B8B59E24-0D96-1D49-8583-9B20E9C7E96A}"/>
              </a:ext>
            </a:extLst>
          </p:cNvPr>
          <p:cNvSpPr/>
          <p:nvPr/>
        </p:nvSpPr>
        <p:spPr>
          <a:xfrm>
            <a:off x="6019538" y="3623891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>
            <a:extLst>
              <a:ext uri="{FF2B5EF4-FFF2-40B4-BE49-F238E27FC236}">
                <a16:creationId xmlns:a16="http://schemas.microsoft.com/office/drawing/2014/main" id="{17082687-A3B2-8640-9EF4-BBABE94084F5}"/>
              </a:ext>
            </a:extLst>
          </p:cNvPr>
          <p:cNvSpPr/>
          <p:nvPr/>
        </p:nvSpPr>
        <p:spPr>
          <a:xfrm>
            <a:off x="6238875" y="3439222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>
            <a:extLst>
              <a:ext uri="{FF2B5EF4-FFF2-40B4-BE49-F238E27FC236}">
                <a16:creationId xmlns:a16="http://schemas.microsoft.com/office/drawing/2014/main" id="{CE586EB1-7857-C044-9181-4FE7E12AAF00}"/>
              </a:ext>
            </a:extLst>
          </p:cNvPr>
          <p:cNvSpPr/>
          <p:nvPr/>
        </p:nvSpPr>
        <p:spPr>
          <a:xfrm>
            <a:off x="6745478" y="402572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>
            <a:extLst>
              <a:ext uri="{FF2B5EF4-FFF2-40B4-BE49-F238E27FC236}">
                <a16:creationId xmlns:a16="http://schemas.microsoft.com/office/drawing/2014/main" id="{16851AF9-FB9E-C948-99B4-7C4BDD54A04B}"/>
              </a:ext>
            </a:extLst>
          </p:cNvPr>
          <p:cNvSpPr/>
          <p:nvPr/>
        </p:nvSpPr>
        <p:spPr>
          <a:xfrm>
            <a:off x="5805907" y="315318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>
            <a:extLst>
              <a:ext uri="{FF2B5EF4-FFF2-40B4-BE49-F238E27FC236}">
                <a16:creationId xmlns:a16="http://schemas.microsoft.com/office/drawing/2014/main" id="{B1F27548-4552-D44D-8747-DC5D68203FCE}"/>
              </a:ext>
            </a:extLst>
          </p:cNvPr>
          <p:cNvSpPr/>
          <p:nvPr/>
        </p:nvSpPr>
        <p:spPr>
          <a:xfrm>
            <a:off x="5819218" y="2524671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>
            <a:extLst>
              <a:ext uri="{FF2B5EF4-FFF2-40B4-BE49-F238E27FC236}">
                <a16:creationId xmlns:a16="http://schemas.microsoft.com/office/drawing/2014/main" id="{933A6029-6D44-EC43-B941-6ECD542AE22D}"/>
              </a:ext>
            </a:extLst>
          </p:cNvPr>
          <p:cNvSpPr/>
          <p:nvPr/>
        </p:nvSpPr>
        <p:spPr>
          <a:xfrm>
            <a:off x="5741241" y="352353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円/楕円 84">
            <a:extLst>
              <a:ext uri="{FF2B5EF4-FFF2-40B4-BE49-F238E27FC236}">
                <a16:creationId xmlns:a16="http://schemas.microsoft.com/office/drawing/2014/main" id="{16AED14D-7789-154E-874A-8981C2E9F578}"/>
              </a:ext>
            </a:extLst>
          </p:cNvPr>
          <p:cNvSpPr/>
          <p:nvPr/>
        </p:nvSpPr>
        <p:spPr>
          <a:xfrm>
            <a:off x="5512545" y="3753845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>
            <a:extLst>
              <a:ext uri="{FF2B5EF4-FFF2-40B4-BE49-F238E27FC236}">
                <a16:creationId xmlns:a16="http://schemas.microsoft.com/office/drawing/2014/main" id="{18E970B9-B981-2145-B8C2-6BA069E5E9C4}"/>
              </a:ext>
            </a:extLst>
          </p:cNvPr>
          <p:cNvSpPr/>
          <p:nvPr/>
        </p:nvSpPr>
        <p:spPr>
          <a:xfrm>
            <a:off x="5444994" y="326500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86">
            <a:extLst>
              <a:ext uri="{FF2B5EF4-FFF2-40B4-BE49-F238E27FC236}">
                <a16:creationId xmlns:a16="http://schemas.microsoft.com/office/drawing/2014/main" id="{95F1F24E-E239-5348-B4A0-4AEDD8A8B3E0}"/>
              </a:ext>
            </a:extLst>
          </p:cNvPr>
          <p:cNvSpPr/>
          <p:nvPr/>
        </p:nvSpPr>
        <p:spPr>
          <a:xfrm>
            <a:off x="6484272" y="406465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87">
            <a:extLst>
              <a:ext uri="{FF2B5EF4-FFF2-40B4-BE49-F238E27FC236}">
                <a16:creationId xmlns:a16="http://schemas.microsoft.com/office/drawing/2014/main" id="{A70671B5-D647-5544-BB99-0CABD553C0C9}"/>
              </a:ext>
            </a:extLst>
          </p:cNvPr>
          <p:cNvSpPr/>
          <p:nvPr/>
        </p:nvSpPr>
        <p:spPr>
          <a:xfrm>
            <a:off x="7300028" y="327712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円/楕円 88">
            <a:extLst>
              <a:ext uri="{FF2B5EF4-FFF2-40B4-BE49-F238E27FC236}">
                <a16:creationId xmlns:a16="http://schemas.microsoft.com/office/drawing/2014/main" id="{10C97152-79CA-FD48-B0F9-FB632A97BA74}"/>
              </a:ext>
            </a:extLst>
          </p:cNvPr>
          <p:cNvSpPr/>
          <p:nvPr/>
        </p:nvSpPr>
        <p:spPr>
          <a:xfrm>
            <a:off x="6360353" y="387878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円/楕円 89">
            <a:extLst>
              <a:ext uri="{FF2B5EF4-FFF2-40B4-BE49-F238E27FC236}">
                <a16:creationId xmlns:a16="http://schemas.microsoft.com/office/drawing/2014/main" id="{15B1C14E-1CAB-2E4C-B306-8199AD81E5DE}"/>
              </a:ext>
            </a:extLst>
          </p:cNvPr>
          <p:cNvSpPr/>
          <p:nvPr/>
        </p:nvSpPr>
        <p:spPr>
          <a:xfrm>
            <a:off x="7199667" y="29529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円/楕円 90">
            <a:extLst>
              <a:ext uri="{FF2B5EF4-FFF2-40B4-BE49-F238E27FC236}">
                <a16:creationId xmlns:a16="http://schemas.microsoft.com/office/drawing/2014/main" id="{6FEE2028-2DA3-E149-A744-05CB5B0A2088}"/>
              </a:ext>
            </a:extLst>
          </p:cNvPr>
          <p:cNvSpPr/>
          <p:nvPr/>
        </p:nvSpPr>
        <p:spPr>
          <a:xfrm>
            <a:off x="6835534" y="3303730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>
            <a:extLst>
              <a:ext uri="{FF2B5EF4-FFF2-40B4-BE49-F238E27FC236}">
                <a16:creationId xmlns:a16="http://schemas.microsoft.com/office/drawing/2014/main" id="{B4847A6B-4FF7-D04F-BB5D-9021D7D2AA73}"/>
              </a:ext>
            </a:extLst>
          </p:cNvPr>
          <p:cNvSpPr/>
          <p:nvPr/>
        </p:nvSpPr>
        <p:spPr>
          <a:xfrm>
            <a:off x="7030089" y="3636016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>
            <a:extLst>
              <a:ext uri="{FF2B5EF4-FFF2-40B4-BE49-F238E27FC236}">
                <a16:creationId xmlns:a16="http://schemas.microsoft.com/office/drawing/2014/main" id="{A33C70D5-8EF7-0445-AEC8-1B47DE9A1F99}"/>
              </a:ext>
            </a:extLst>
          </p:cNvPr>
          <p:cNvSpPr/>
          <p:nvPr/>
        </p:nvSpPr>
        <p:spPr>
          <a:xfrm>
            <a:off x="5512545" y="419319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>
            <a:extLst>
              <a:ext uri="{FF2B5EF4-FFF2-40B4-BE49-F238E27FC236}">
                <a16:creationId xmlns:a16="http://schemas.microsoft.com/office/drawing/2014/main" id="{5F139416-5E76-2C4A-B6E6-50A9E274E29F}"/>
              </a:ext>
            </a:extLst>
          </p:cNvPr>
          <p:cNvSpPr/>
          <p:nvPr/>
        </p:nvSpPr>
        <p:spPr>
          <a:xfrm>
            <a:off x="6806352" y="441912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円/楕円 94">
            <a:extLst>
              <a:ext uri="{FF2B5EF4-FFF2-40B4-BE49-F238E27FC236}">
                <a16:creationId xmlns:a16="http://schemas.microsoft.com/office/drawing/2014/main" id="{728D0DB3-64E5-6742-9450-39BFE847479C}"/>
              </a:ext>
            </a:extLst>
          </p:cNvPr>
          <p:cNvSpPr/>
          <p:nvPr/>
        </p:nvSpPr>
        <p:spPr>
          <a:xfrm>
            <a:off x="6258754" y="2823851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円/楕円 95">
            <a:extLst>
              <a:ext uri="{FF2B5EF4-FFF2-40B4-BE49-F238E27FC236}">
                <a16:creationId xmlns:a16="http://schemas.microsoft.com/office/drawing/2014/main" id="{3469F907-6EB2-6A40-9B27-4F1E14A3CDA4}"/>
              </a:ext>
            </a:extLst>
          </p:cNvPr>
          <p:cNvSpPr/>
          <p:nvPr/>
        </p:nvSpPr>
        <p:spPr>
          <a:xfrm>
            <a:off x="5668375" y="445348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/楕円 96">
            <a:extLst>
              <a:ext uri="{FF2B5EF4-FFF2-40B4-BE49-F238E27FC236}">
                <a16:creationId xmlns:a16="http://schemas.microsoft.com/office/drawing/2014/main" id="{B1E3A640-9484-184A-A05D-B0E1C5A450D1}"/>
              </a:ext>
            </a:extLst>
          </p:cNvPr>
          <p:cNvSpPr/>
          <p:nvPr/>
        </p:nvSpPr>
        <p:spPr>
          <a:xfrm>
            <a:off x="6695266" y="3651571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円/楕円 97">
            <a:extLst>
              <a:ext uri="{FF2B5EF4-FFF2-40B4-BE49-F238E27FC236}">
                <a16:creationId xmlns:a16="http://schemas.microsoft.com/office/drawing/2014/main" id="{022D3474-66E2-9D47-8BD3-69A44CFEFE3A}"/>
              </a:ext>
            </a:extLst>
          </p:cNvPr>
          <p:cNvSpPr/>
          <p:nvPr/>
        </p:nvSpPr>
        <p:spPr>
          <a:xfrm>
            <a:off x="6024872" y="327712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円/楕円 98">
            <a:extLst>
              <a:ext uri="{FF2B5EF4-FFF2-40B4-BE49-F238E27FC236}">
                <a16:creationId xmlns:a16="http://schemas.microsoft.com/office/drawing/2014/main" id="{4529D57D-0765-E547-8DD6-E369035900AF}"/>
              </a:ext>
            </a:extLst>
          </p:cNvPr>
          <p:cNvSpPr/>
          <p:nvPr/>
        </p:nvSpPr>
        <p:spPr>
          <a:xfrm>
            <a:off x="6214685" y="423765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4A84FFEB-B142-2E49-80AE-6A8B49BABD6C}"/>
              </a:ext>
            </a:extLst>
          </p:cNvPr>
          <p:cNvSpPr txBox="1"/>
          <p:nvPr/>
        </p:nvSpPr>
        <p:spPr>
          <a:xfrm>
            <a:off x="6835535" y="468124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体長（</a:t>
            </a:r>
            <a:r>
              <a:rPr lang="en-US" altLang="ja-JP" dirty="0"/>
              <a:t>cm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539FAA93-3AB1-BB41-9BC7-FAD686F940DA}"/>
              </a:ext>
            </a:extLst>
          </p:cNvPr>
          <p:cNvSpPr txBox="1"/>
          <p:nvPr/>
        </p:nvSpPr>
        <p:spPr>
          <a:xfrm>
            <a:off x="4818140" y="215328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体重（</a:t>
            </a:r>
            <a:r>
              <a:rPr lang="en-US" altLang="ja-JP" dirty="0"/>
              <a:t>kg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5B416BDE-9807-FD43-9EAB-DF78AB2A3CB6}"/>
              </a:ext>
            </a:extLst>
          </p:cNvPr>
          <p:cNvSpPr txBox="1"/>
          <p:nvPr/>
        </p:nvSpPr>
        <p:spPr>
          <a:xfrm>
            <a:off x="5863101" y="2401427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A4B7E261-4EED-5E4B-8BF7-30F13C863C18}"/>
              </a:ext>
            </a:extLst>
          </p:cNvPr>
          <p:cNvSpPr txBox="1"/>
          <p:nvPr/>
        </p:nvSpPr>
        <p:spPr>
          <a:xfrm>
            <a:off x="6861356" y="4330302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2308F2BE-C892-8D40-B5C5-91331B44DEE7}"/>
              </a:ext>
            </a:extLst>
          </p:cNvPr>
          <p:cNvSpPr txBox="1"/>
          <p:nvPr/>
        </p:nvSpPr>
        <p:spPr>
          <a:xfrm>
            <a:off x="245027" y="1501778"/>
            <a:ext cx="4214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例題（魚の分類（</a:t>
            </a:r>
            <a:r>
              <a:rPr lang="ja-JP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もっと難しい</a:t>
            </a:r>
            <a:r>
              <a:rPr lang="ja-JP" altLang="en-US" sz="2400"/>
              <a:t>））</a:t>
            </a:r>
            <a:endParaRPr kumimoji="1" lang="ja-JP" altLang="en-US" sz="2400"/>
          </a:p>
        </p:txBody>
      </p:sp>
      <p:cxnSp>
        <p:nvCxnSpPr>
          <p:cNvPr id="68" name="直線矢印コネクタ 67">
            <a:extLst>
              <a:ext uri="{FF2B5EF4-FFF2-40B4-BE49-F238E27FC236}">
                <a16:creationId xmlns:a16="http://schemas.microsoft.com/office/drawing/2014/main" id="{8DC2F133-1414-9B46-89DF-D98CF13EC001}"/>
              </a:ext>
            </a:extLst>
          </p:cNvPr>
          <p:cNvCxnSpPr/>
          <p:nvPr/>
        </p:nvCxnSpPr>
        <p:spPr>
          <a:xfrm flipV="1">
            <a:off x="985300" y="2524671"/>
            <a:ext cx="0" cy="25982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4B49FE5D-6BB6-304D-ACDE-45528278FA84}"/>
              </a:ext>
            </a:extLst>
          </p:cNvPr>
          <p:cNvCxnSpPr>
            <a:cxnSpLocks/>
          </p:cNvCxnSpPr>
          <p:nvPr/>
        </p:nvCxnSpPr>
        <p:spPr>
          <a:xfrm>
            <a:off x="562697" y="4661988"/>
            <a:ext cx="283612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円/楕円 69">
            <a:extLst>
              <a:ext uri="{FF2B5EF4-FFF2-40B4-BE49-F238E27FC236}">
                <a16:creationId xmlns:a16="http://schemas.microsoft.com/office/drawing/2014/main" id="{4B069398-5870-D744-9B90-9F0E60CEA959}"/>
              </a:ext>
            </a:extLst>
          </p:cNvPr>
          <p:cNvSpPr/>
          <p:nvPr/>
        </p:nvSpPr>
        <p:spPr>
          <a:xfrm>
            <a:off x="1495423" y="4011273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>
            <a:extLst>
              <a:ext uri="{FF2B5EF4-FFF2-40B4-BE49-F238E27FC236}">
                <a16:creationId xmlns:a16="http://schemas.microsoft.com/office/drawing/2014/main" id="{1B4661AD-79EE-4042-B0D2-1098B661446A}"/>
              </a:ext>
            </a:extLst>
          </p:cNvPr>
          <p:cNvSpPr/>
          <p:nvPr/>
        </p:nvSpPr>
        <p:spPr>
          <a:xfrm>
            <a:off x="2141310" y="2677071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円/楕円 71">
            <a:extLst>
              <a:ext uri="{FF2B5EF4-FFF2-40B4-BE49-F238E27FC236}">
                <a16:creationId xmlns:a16="http://schemas.microsoft.com/office/drawing/2014/main" id="{077253B1-4B03-ED48-8F6F-47FAEFCCE91D}"/>
              </a:ext>
            </a:extLst>
          </p:cNvPr>
          <p:cNvSpPr/>
          <p:nvPr/>
        </p:nvSpPr>
        <p:spPr>
          <a:xfrm>
            <a:off x="1982726" y="312691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>
            <a:extLst>
              <a:ext uri="{FF2B5EF4-FFF2-40B4-BE49-F238E27FC236}">
                <a16:creationId xmlns:a16="http://schemas.microsoft.com/office/drawing/2014/main" id="{FD3283A2-B8C4-2548-A596-26FCAA34D263}"/>
              </a:ext>
            </a:extLst>
          </p:cNvPr>
          <p:cNvSpPr/>
          <p:nvPr/>
        </p:nvSpPr>
        <p:spPr>
          <a:xfrm>
            <a:off x="1626395" y="3623891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>
            <a:extLst>
              <a:ext uri="{FF2B5EF4-FFF2-40B4-BE49-F238E27FC236}">
                <a16:creationId xmlns:a16="http://schemas.microsoft.com/office/drawing/2014/main" id="{2AA627A7-341F-F341-9CF6-443CE3869BE8}"/>
              </a:ext>
            </a:extLst>
          </p:cNvPr>
          <p:cNvSpPr/>
          <p:nvPr/>
        </p:nvSpPr>
        <p:spPr>
          <a:xfrm>
            <a:off x="1845732" y="3439222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>
            <a:extLst>
              <a:ext uri="{FF2B5EF4-FFF2-40B4-BE49-F238E27FC236}">
                <a16:creationId xmlns:a16="http://schemas.microsoft.com/office/drawing/2014/main" id="{6296FFDF-F242-0F48-86F2-D126D8B3060C}"/>
              </a:ext>
            </a:extLst>
          </p:cNvPr>
          <p:cNvSpPr/>
          <p:nvPr/>
        </p:nvSpPr>
        <p:spPr>
          <a:xfrm>
            <a:off x="2352335" y="402572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円/楕円 106">
            <a:extLst>
              <a:ext uri="{FF2B5EF4-FFF2-40B4-BE49-F238E27FC236}">
                <a16:creationId xmlns:a16="http://schemas.microsoft.com/office/drawing/2014/main" id="{44C8D62F-394E-3E4E-9383-DA1BFB6CFAC8}"/>
              </a:ext>
            </a:extLst>
          </p:cNvPr>
          <p:cNvSpPr/>
          <p:nvPr/>
        </p:nvSpPr>
        <p:spPr>
          <a:xfrm>
            <a:off x="1412764" y="315318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円/楕円 107">
            <a:extLst>
              <a:ext uri="{FF2B5EF4-FFF2-40B4-BE49-F238E27FC236}">
                <a16:creationId xmlns:a16="http://schemas.microsoft.com/office/drawing/2014/main" id="{5506FE02-8035-0148-B30E-672F6861DE20}"/>
              </a:ext>
            </a:extLst>
          </p:cNvPr>
          <p:cNvSpPr/>
          <p:nvPr/>
        </p:nvSpPr>
        <p:spPr>
          <a:xfrm>
            <a:off x="1426075" y="2524671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>
            <a:extLst>
              <a:ext uri="{FF2B5EF4-FFF2-40B4-BE49-F238E27FC236}">
                <a16:creationId xmlns:a16="http://schemas.microsoft.com/office/drawing/2014/main" id="{83D320E4-034F-4448-91BB-A46697C3A6D7}"/>
              </a:ext>
            </a:extLst>
          </p:cNvPr>
          <p:cNvSpPr/>
          <p:nvPr/>
        </p:nvSpPr>
        <p:spPr>
          <a:xfrm>
            <a:off x="1348098" y="3523530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>
            <a:extLst>
              <a:ext uri="{FF2B5EF4-FFF2-40B4-BE49-F238E27FC236}">
                <a16:creationId xmlns:a16="http://schemas.microsoft.com/office/drawing/2014/main" id="{9F92890B-A116-EA4B-A149-B0AEC9AC7486}"/>
              </a:ext>
            </a:extLst>
          </p:cNvPr>
          <p:cNvSpPr/>
          <p:nvPr/>
        </p:nvSpPr>
        <p:spPr>
          <a:xfrm>
            <a:off x="1119402" y="3753845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>
            <a:extLst>
              <a:ext uri="{FF2B5EF4-FFF2-40B4-BE49-F238E27FC236}">
                <a16:creationId xmlns:a16="http://schemas.microsoft.com/office/drawing/2014/main" id="{F2F43683-DDFD-0742-B64F-DC5A0B264185}"/>
              </a:ext>
            </a:extLst>
          </p:cNvPr>
          <p:cNvSpPr/>
          <p:nvPr/>
        </p:nvSpPr>
        <p:spPr>
          <a:xfrm>
            <a:off x="1051851" y="326500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>
            <a:extLst>
              <a:ext uri="{FF2B5EF4-FFF2-40B4-BE49-F238E27FC236}">
                <a16:creationId xmlns:a16="http://schemas.microsoft.com/office/drawing/2014/main" id="{4C8CB144-9B54-3C41-955C-AB33452D1C4B}"/>
              </a:ext>
            </a:extLst>
          </p:cNvPr>
          <p:cNvSpPr/>
          <p:nvPr/>
        </p:nvSpPr>
        <p:spPr>
          <a:xfrm>
            <a:off x="2091129" y="406465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>
            <a:extLst>
              <a:ext uri="{FF2B5EF4-FFF2-40B4-BE49-F238E27FC236}">
                <a16:creationId xmlns:a16="http://schemas.microsoft.com/office/drawing/2014/main" id="{E2B1AB6B-8C26-4E49-B1CB-CEC3603EBCF0}"/>
              </a:ext>
            </a:extLst>
          </p:cNvPr>
          <p:cNvSpPr/>
          <p:nvPr/>
        </p:nvSpPr>
        <p:spPr>
          <a:xfrm>
            <a:off x="2906885" y="327712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円/楕円 113">
            <a:extLst>
              <a:ext uri="{FF2B5EF4-FFF2-40B4-BE49-F238E27FC236}">
                <a16:creationId xmlns:a16="http://schemas.microsoft.com/office/drawing/2014/main" id="{BE009E25-051F-A340-B0F6-B49A31BEBAC3}"/>
              </a:ext>
            </a:extLst>
          </p:cNvPr>
          <p:cNvSpPr/>
          <p:nvPr/>
        </p:nvSpPr>
        <p:spPr>
          <a:xfrm>
            <a:off x="1967210" y="387878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円/楕円 114">
            <a:extLst>
              <a:ext uri="{FF2B5EF4-FFF2-40B4-BE49-F238E27FC236}">
                <a16:creationId xmlns:a16="http://schemas.microsoft.com/office/drawing/2014/main" id="{56E94385-3FF8-314E-BEA9-F0DFB5FE0D77}"/>
              </a:ext>
            </a:extLst>
          </p:cNvPr>
          <p:cNvSpPr/>
          <p:nvPr/>
        </p:nvSpPr>
        <p:spPr>
          <a:xfrm>
            <a:off x="2806524" y="29529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円/楕円 115">
            <a:extLst>
              <a:ext uri="{FF2B5EF4-FFF2-40B4-BE49-F238E27FC236}">
                <a16:creationId xmlns:a16="http://schemas.microsoft.com/office/drawing/2014/main" id="{02501EB9-B4BF-EE49-AAD5-53D605EA8E40}"/>
              </a:ext>
            </a:extLst>
          </p:cNvPr>
          <p:cNvSpPr/>
          <p:nvPr/>
        </p:nvSpPr>
        <p:spPr>
          <a:xfrm>
            <a:off x="2442391" y="3303730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円/楕円 116">
            <a:extLst>
              <a:ext uri="{FF2B5EF4-FFF2-40B4-BE49-F238E27FC236}">
                <a16:creationId xmlns:a16="http://schemas.microsoft.com/office/drawing/2014/main" id="{FC2352C0-3F8C-5342-9E4D-41EE9B6EC35C}"/>
              </a:ext>
            </a:extLst>
          </p:cNvPr>
          <p:cNvSpPr/>
          <p:nvPr/>
        </p:nvSpPr>
        <p:spPr>
          <a:xfrm>
            <a:off x="2636946" y="3636016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円/楕円 117">
            <a:extLst>
              <a:ext uri="{FF2B5EF4-FFF2-40B4-BE49-F238E27FC236}">
                <a16:creationId xmlns:a16="http://schemas.microsoft.com/office/drawing/2014/main" id="{93E849D2-3868-A344-BC46-BDAB6634E272}"/>
              </a:ext>
            </a:extLst>
          </p:cNvPr>
          <p:cNvSpPr/>
          <p:nvPr/>
        </p:nvSpPr>
        <p:spPr>
          <a:xfrm>
            <a:off x="1119402" y="419319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円/楕円 118">
            <a:extLst>
              <a:ext uri="{FF2B5EF4-FFF2-40B4-BE49-F238E27FC236}">
                <a16:creationId xmlns:a16="http://schemas.microsoft.com/office/drawing/2014/main" id="{1C6B777F-3EE9-BE4D-8F9A-B1C11D11B0BC}"/>
              </a:ext>
            </a:extLst>
          </p:cNvPr>
          <p:cNvSpPr/>
          <p:nvPr/>
        </p:nvSpPr>
        <p:spPr>
          <a:xfrm>
            <a:off x="2413209" y="441912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円/楕円 119">
            <a:extLst>
              <a:ext uri="{FF2B5EF4-FFF2-40B4-BE49-F238E27FC236}">
                <a16:creationId xmlns:a16="http://schemas.microsoft.com/office/drawing/2014/main" id="{558E8472-7B38-944D-900E-B86B7F04AC6C}"/>
              </a:ext>
            </a:extLst>
          </p:cNvPr>
          <p:cNvSpPr/>
          <p:nvPr/>
        </p:nvSpPr>
        <p:spPr>
          <a:xfrm>
            <a:off x="1865611" y="2823851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円/楕円 120">
            <a:extLst>
              <a:ext uri="{FF2B5EF4-FFF2-40B4-BE49-F238E27FC236}">
                <a16:creationId xmlns:a16="http://schemas.microsoft.com/office/drawing/2014/main" id="{21EBAED2-3E60-9D41-AF95-3D9ED12A435D}"/>
              </a:ext>
            </a:extLst>
          </p:cNvPr>
          <p:cNvSpPr/>
          <p:nvPr/>
        </p:nvSpPr>
        <p:spPr>
          <a:xfrm>
            <a:off x="1275232" y="4453489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円/楕円 121">
            <a:extLst>
              <a:ext uri="{FF2B5EF4-FFF2-40B4-BE49-F238E27FC236}">
                <a16:creationId xmlns:a16="http://schemas.microsoft.com/office/drawing/2014/main" id="{F4462EA7-0A59-2F4B-A03C-88F66FE8BABD}"/>
              </a:ext>
            </a:extLst>
          </p:cNvPr>
          <p:cNvSpPr/>
          <p:nvPr/>
        </p:nvSpPr>
        <p:spPr>
          <a:xfrm>
            <a:off x="2302123" y="3651571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円/楕円 122">
            <a:extLst>
              <a:ext uri="{FF2B5EF4-FFF2-40B4-BE49-F238E27FC236}">
                <a16:creationId xmlns:a16="http://schemas.microsoft.com/office/drawing/2014/main" id="{F017543F-2DE7-7844-AB51-DD3D0595BCDC}"/>
              </a:ext>
            </a:extLst>
          </p:cNvPr>
          <p:cNvSpPr/>
          <p:nvPr/>
        </p:nvSpPr>
        <p:spPr>
          <a:xfrm>
            <a:off x="1631729" y="327712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円/楕円 123">
            <a:extLst>
              <a:ext uri="{FF2B5EF4-FFF2-40B4-BE49-F238E27FC236}">
                <a16:creationId xmlns:a16="http://schemas.microsoft.com/office/drawing/2014/main" id="{F4B9F917-E915-C942-92A7-0BD529243D24}"/>
              </a:ext>
            </a:extLst>
          </p:cNvPr>
          <p:cNvSpPr/>
          <p:nvPr/>
        </p:nvSpPr>
        <p:spPr>
          <a:xfrm>
            <a:off x="1821542" y="4237655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B7AEF77E-1F09-1540-8C75-E90496A28930}"/>
              </a:ext>
            </a:extLst>
          </p:cNvPr>
          <p:cNvSpPr txBox="1"/>
          <p:nvPr/>
        </p:nvSpPr>
        <p:spPr>
          <a:xfrm>
            <a:off x="2442392" y="468124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体長（</a:t>
            </a:r>
            <a:r>
              <a:rPr lang="en-US" altLang="ja-JP" dirty="0"/>
              <a:t>cm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3840F659-2C13-FD46-BCE7-D1A4EA2D78DF}"/>
              </a:ext>
            </a:extLst>
          </p:cNvPr>
          <p:cNvSpPr txBox="1"/>
          <p:nvPr/>
        </p:nvSpPr>
        <p:spPr>
          <a:xfrm>
            <a:off x="424997" y="215328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体重（</a:t>
            </a:r>
            <a:r>
              <a:rPr lang="en-US" altLang="ja-JP" dirty="0"/>
              <a:t>kg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99CC1016-4B7D-B043-817A-E56B2EE867AC}"/>
              </a:ext>
            </a:extLst>
          </p:cNvPr>
          <p:cNvSpPr txBox="1"/>
          <p:nvPr/>
        </p:nvSpPr>
        <p:spPr>
          <a:xfrm>
            <a:off x="1469958" y="2401427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009A0F93-4B3B-3B43-8212-8A0947015D2A}"/>
              </a:ext>
            </a:extLst>
          </p:cNvPr>
          <p:cNvSpPr txBox="1"/>
          <p:nvPr/>
        </p:nvSpPr>
        <p:spPr>
          <a:xfrm>
            <a:off x="2468213" y="4330302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9" name="フリーフォーム 128">
            <a:extLst>
              <a:ext uri="{FF2B5EF4-FFF2-40B4-BE49-F238E27FC236}">
                <a16:creationId xmlns:a16="http://schemas.microsoft.com/office/drawing/2014/main" id="{B0505D36-DDDE-FC45-AC92-331BC08C8963}"/>
              </a:ext>
            </a:extLst>
          </p:cNvPr>
          <p:cNvSpPr/>
          <p:nvPr/>
        </p:nvSpPr>
        <p:spPr>
          <a:xfrm>
            <a:off x="1062391" y="2507848"/>
            <a:ext cx="2044861" cy="1713053"/>
          </a:xfrm>
          <a:custGeom>
            <a:avLst/>
            <a:gdLst>
              <a:gd name="connsiteX0" fmla="*/ 0 w 2044861"/>
              <a:gd name="connsiteY0" fmla="*/ 1605023 h 1713053"/>
              <a:gd name="connsiteX1" fmla="*/ 27008 w 2044861"/>
              <a:gd name="connsiteY1" fmla="*/ 1562582 h 1713053"/>
              <a:gd name="connsiteX2" fmla="*/ 46299 w 2044861"/>
              <a:gd name="connsiteY2" fmla="*/ 1539433 h 1713053"/>
              <a:gd name="connsiteX3" fmla="*/ 57874 w 2044861"/>
              <a:gd name="connsiteY3" fmla="*/ 1527858 h 1713053"/>
              <a:gd name="connsiteX4" fmla="*/ 81023 w 2044861"/>
              <a:gd name="connsiteY4" fmla="*/ 1496993 h 1713053"/>
              <a:gd name="connsiteX5" fmla="*/ 123463 w 2044861"/>
              <a:gd name="connsiteY5" fmla="*/ 1458410 h 1713053"/>
              <a:gd name="connsiteX6" fmla="*/ 138896 w 2044861"/>
              <a:gd name="connsiteY6" fmla="*/ 1450694 h 1713053"/>
              <a:gd name="connsiteX7" fmla="*/ 165904 w 2044861"/>
              <a:gd name="connsiteY7" fmla="*/ 1427544 h 1713053"/>
              <a:gd name="connsiteX8" fmla="*/ 212203 w 2044861"/>
              <a:gd name="connsiteY8" fmla="*/ 1385104 h 1713053"/>
              <a:gd name="connsiteX9" fmla="*/ 231494 w 2044861"/>
              <a:gd name="connsiteY9" fmla="*/ 1377387 h 1713053"/>
              <a:gd name="connsiteX10" fmla="*/ 254643 w 2044861"/>
              <a:gd name="connsiteY10" fmla="*/ 1365813 h 1713053"/>
              <a:gd name="connsiteX11" fmla="*/ 266218 w 2044861"/>
              <a:gd name="connsiteY11" fmla="*/ 1358096 h 1713053"/>
              <a:gd name="connsiteX12" fmla="*/ 300942 w 2044861"/>
              <a:gd name="connsiteY12" fmla="*/ 1350380 h 1713053"/>
              <a:gd name="connsiteX13" fmla="*/ 320233 w 2044861"/>
              <a:gd name="connsiteY13" fmla="*/ 1346522 h 1713053"/>
              <a:gd name="connsiteX14" fmla="*/ 389681 w 2044861"/>
              <a:gd name="connsiteY14" fmla="*/ 1334947 h 1713053"/>
              <a:gd name="connsiteX15" fmla="*/ 424405 w 2044861"/>
              <a:gd name="connsiteY15" fmla="*/ 1327230 h 1713053"/>
              <a:gd name="connsiteX16" fmla="*/ 435980 w 2044861"/>
              <a:gd name="connsiteY16" fmla="*/ 1323372 h 1713053"/>
              <a:gd name="connsiteX17" fmla="*/ 474562 w 2044861"/>
              <a:gd name="connsiteY17" fmla="*/ 1315656 h 1713053"/>
              <a:gd name="connsiteX18" fmla="*/ 486137 w 2044861"/>
              <a:gd name="connsiteY18" fmla="*/ 1311798 h 1713053"/>
              <a:gd name="connsiteX19" fmla="*/ 544010 w 2044861"/>
              <a:gd name="connsiteY19" fmla="*/ 1304081 h 1713053"/>
              <a:gd name="connsiteX20" fmla="*/ 563301 w 2044861"/>
              <a:gd name="connsiteY20" fmla="*/ 1300223 h 1713053"/>
              <a:gd name="connsiteX21" fmla="*/ 621175 w 2044861"/>
              <a:gd name="connsiteY21" fmla="*/ 1292506 h 1713053"/>
              <a:gd name="connsiteX22" fmla="*/ 636608 w 2044861"/>
              <a:gd name="connsiteY22" fmla="*/ 1288648 h 1713053"/>
              <a:gd name="connsiteX23" fmla="*/ 686765 w 2044861"/>
              <a:gd name="connsiteY23" fmla="*/ 1280932 h 1713053"/>
              <a:gd name="connsiteX24" fmla="*/ 841094 w 2044861"/>
              <a:gd name="connsiteY24" fmla="*/ 1284790 h 1713053"/>
              <a:gd name="connsiteX25" fmla="*/ 937550 w 2044861"/>
              <a:gd name="connsiteY25" fmla="*/ 1288648 h 1713053"/>
              <a:gd name="connsiteX26" fmla="*/ 949124 w 2044861"/>
              <a:gd name="connsiteY26" fmla="*/ 1292506 h 1713053"/>
              <a:gd name="connsiteX27" fmla="*/ 964557 w 2044861"/>
              <a:gd name="connsiteY27" fmla="*/ 1296365 h 1713053"/>
              <a:gd name="connsiteX28" fmla="*/ 976132 w 2044861"/>
              <a:gd name="connsiteY28" fmla="*/ 1300223 h 1713053"/>
              <a:gd name="connsiteX29" fmla="*/ 1018572 w 2044861"/>
              <a:gd name="connsiteY29" fmla="*/ 1311798 h 1713053"/>
              <a:gd name="connsiteX30" fmla="*/ 1030147 w 2044861"/>
              <a:gd name="connsiteY30" fmla="*/ 1315656 h 1713053"/>
              <a:gd name="connsiteX31" fmla="*/ 1041722 w 2044861"/>
              <a:gd name="connsiteY31" fmla="*/ 1323372 h 1713053"/>
              <a:gd name="connsiteX32" fmla="*/ 1049438 w 2044861"/>
              <a:gd name="connsiteY32" fmla="*/ 1334947 h 1713053"/>
              <a:gd name="connsiteX33" fmla="*/ 1064871 w 2044861"/>
              <a:gd name="connsiteY33" fmla="*/ 1350380 h 1713053"/>
              <a:gd name="connsiteX34" fmla="*/ 1076446 w 2044861"/>
              <a:gd name="connsiteY34" fmla="*/ 1369671 h 1713053"/>
              <a:gd name="connsiteX35" fmla="*/ 1080304 w 2044861"/>
              <a:gd name="connsiteY35" fmla="*/ 1381246 h 1713053"/>
              <a:gd name="connsiteX36" fmla="*/ 1088020 w 2044861"/>
              <a:gd name="connsiteY36" fmla="*/ 1392820 h 1713053"/>
              <a:gd name="connsiteX37" fmla="*/ 1091879 w 2044861"/>
              <a:gd name="connsiteY37" fmla="*/ 1404395 h 1713053"/>
              <a:gd name="connsiteX38" fmla="*/ 1111170 w 2044861"/>
              <a:gd name="connsiteY38" fmla="*/ 1423686 h 1713053"/>
              <a:gd name="connsiteX39" fmla="*/ 1122744 w 2044861"/>
              <a:gd name="connsiteY39" fmla="*/ 1446836 h 1713053"/>
              <a:gd name="connsiteX40" fmla="*/ 1130461 w 2044861"/>
              <a:gd name="connsiteY40" fmla="*/ 1458410 h 1713053"/>
              <a:gd name="connsiteX41" fmla="*/ 1142036 w 2044861"/>
              <a:gd name="connsiteY41" fmla="*/ 1493134 h 1713053"/>
              <a:gd name="connsiteX42" fmla="*/ 1145894 w 2044861"/>
              <a:gd name="connsiteY42" fmla="*/ 1504709 h 1713053"/>
              <a:gd name="connsiteX43" fmla="*/ 1153610 w 2044861"/>
              <a:gd name="connsiteY43" fmla="*/ 1516284 h 1713053"/>
              <a:gd name="connsiteX44" fmla="*/ 1161327 w 2044861"/>
              <a:gd name="connsiteY44" fmla="*/ 1539433 h 1713053"/>
              <a:gd name="connsiteX45" fmla="*/ 1165185 w 2044861"/>
              <a:gd name="connsiteY45" fmla="*/ 1551008 h 1713053"/>
              <a:gd name="connsiteX46" fmla="*/ 1176760 w 2044861"/>
              <a:gd name="connsiteY46" fmla="*/ 1574157 h 1713053"/>
              <a:gd name="connsiteX47" fmla="*/ 1184476 w 2044861"/>
              <a:gd name="connsiteY47" fmla="*/ 1585732 h 1713053"/>
              <a:gd name="connsiteX48" fmla="*/ 1188334 w 2044861"/>
              <a:gd name="connsiteY48" fmla="*/ 1597306 h 1713053"/>
              <a:gd name="connsiteX49" fmla="*/ 1196051 w 2044861"/>
              <a:gd name="connsiteY49" fmla="*/ 1605023 h 1713053"/>
              <a:gd name="connsiteX50" fmla="*/ 1219200 w 2044861"/>
              <a:gd name="connsiteY50" fmla="*/ 1635889 h 1713053"/>
              <a:gd name="connsiteX51" fmla="*/ 1230775 w 2044861"/>
              <a:gd name="connsiteY51" fmla="*/ 1655180 h 1713053"/>
              <a:gd name="connsiteX52" fmla="*/ 1238491 w 2044861"/>
              <a:gd name="connsiteY52" fmla="*/ 1666755 h 1713053"/>
              <a:gd name="connsiteX53" fmla="*/ 1250066 w 2044861"/>
              <a:gd name="connsiteY53" fmla="*/ 1674471 h 1713053"/>
              <a:gd name="connsiteX54" fmla="*/ 1284790 w 2044861"/>
              <a:gd name="connsiteY54" fmla="*/ 1701479 h 1713053"/>
              <a:gd name="connsiteX55" fmla="*/ 1323372 w 2044861"/>
              <a:gd name="connsiteY55" fmla="*/ 1713053 h 1713053"/>
              <a:gd name="connsiteX56" fmla="*/ 1419828 w 2044861"/>
              <a:gd name="connsiteY56" fmla="*/ 1705337 h 1713053"/>
              <a:gd name="connsiteX57" fmla="*/ 1458410 w 2044861"/>
              <a:gd name="connsiteY57" fmla="*/ 1697620 h 1713053"/>
              <a:gd name="connsiteX58" fmla="*/ 1473843 w 2044861"/>
              <a:gd name="connsiteY58" fmla="*/ 1682187 h 1713053"/>
              <a:gd name="connsiteX59" fmla="*/ 1481560 w 2044861"/>
              <a:gd name="connsiteY59" fmla="*/ 1666755 h 1713053"/>
              <a:gd name="connsiteX60" fmla="*/ 1489276 w 2044861"/>
              <a:gd name="connsiteY60" fmla="*/ 1639747 h 1713053"/>
              <a:gd name="connsiteX61" fmla="*/ 1496993 w 2044861"/>
              <a:gd name="connsiteY61" fmla="*/ 1608881 h 1713053"/>
              <a:gd name="connsiteX62" fmla="*/ 1493134 w 2044861"/>
              <a:gd name="connsiteY62" fmla="*/ 1527858 h 1713053"/>
              <a:gd name="connsiteX63" fmla="*/ 1485418 w 2044861"/>
              <a:gd name="connsiteY63" fmla="*/ 1504709 h 1713053"/>
              <a:gd name="connsiteX64" fmla="*/ 1481560 w 2044861"/>
              <a:gd name="connsiteY64" fmla="*/ 1493134 h 1713053"/>
              <a:gd name="connsiteX65" fmla="*/ 1458410 w 2044861"/>
              <a:gd name="connsiteY65" fmla="*/ 1462268 h 1713053"/>
              <a:gd name="connsiteX66" fmla="*/ 1435261 w 2044861"/>
              <a:gd name="connsiteY66" fmla="*/ 1446836 h 1713053"/>
              <a:gd name="connsiteX67" fmla="*/ 1423686 w 2044861"/>
              <a:gd name="connsiteY67" fmla="*/ 1442977 h 1713053"/>
              <a:gd name="connsiteX68" fmla="*/ 1392820 w 2044861"/>
              <a:gd name="connsiteY68" fmla="*/ 1427544 h 1713053"/>
              <a:gd name="connsiteX69" fmla="*/ 1381246 w 2044861"/>
              <a:gd name="connsiteY69" fmla="*/ 1419828 h 1713053"/>
              <a:gd name="connsiteX70" fmla="*/ 1354238 w 2044861"/>
              <a:gd name="connsiteY70" fmla="*/ 1412111 h 1713053"/>
              <a:gd name="connsiteX71" fmla="*/ 1331089 w 2044861"/>
              <a:gd name="connsiteY71" fmla="*/ 1400537 h 1713053"/>
              <a:gd name="connsiteX72" fmla="*/ 1323372 w 2044861"/>
              <a:gd name="connsiteY72" fmla="*/ 1392820 h 1713053"/>
              <a:gd name="connsiteX73" fmla="*/ 1300223 w 2044861"/>
              <a:gd name="connsiteY73" fmla="*/ 1377387 h 1713053"/>
              <a:gd name="connsiteX74" fmla="*/ 1280932 w 2044861"/>
              <a:gd name="connsiteY74" fmla="*/ 1358096 h 1713053"/>
              <a:gd name="connsiteX75" fmla="*/ 1273215 w 2044861"/>
              <a:gd name="connsiteY75" fmla="*/ 1350380 h 1713053"/>
              <a:gd name="connsiteX76" fmla="*/ 1253924 w 2044861"/>
              <a:gd name="connsiteY76" fmla="*/ 1334947 h 1713053"/>
              <a:gd name="connsiteX77" fmla="*/ 1238491 w 2044861"/>
              <a:gd name="connsiteY77" fmla="*/ 1315656 h 1713053"/>
              <a:gd name="connsiteX78" fmla="*/ 1234633 w 2044861"/>
              <a:gd name="connsiteY78" fmla="*/ 1304081 h 1713053"/>
              <a:gd name="connsiteX79" fmla="*/ 1219200 w 2044861"/>
              <a:gd name="connsiteY79" fmla="*/ 1284790 h 1713053"/>
              <a:gd name="connsiteX80" fmla="*/ 1215342 w 2044861"/>
              <a:gd name="connsiteY80" fmla="*/ 1273215 h 1713053"/>
              <a:gd name="connsiteX81" fmla="*/ 1199909 w 2044861"/>
              <a:gd name="connsiteY81" fmla="*/ 1250066 h 1713053"/>
              <a:gd name="connsiteX82" fmla="*/ 1188334 w 2044861"/>
              <a:gd name="connsiteY82" fmla="*/ 1230775 h 1713053"/>
              <a:gd name="connsiteX83" fmla="*/ 1180618 w 2044861"/>
              <a:gd name="connsiteY83" fmla="*/ 1207625 h 1713053"/>
              <a:gd name="connsiteX84" fmla="*/ 1172901 w 2044861"/>
              <a:gd name="connsiteY84" fmla="*/ 1138177 h 1713053"/>
              <a:gd name="connsiteX85" fmla="*/ 1165185 w 2044861"/>
              <a:gd name="connsiteY85" fmla="*/ 1088020 h 1713053"/>
              <a:gd name="connsiteX86" fmla="*/ 1161327 w 2044861"/>
              <a:gd name="connsiteY86" fmla="*/ 1064871 h 1713053"/>
              <a:gd name="connsiteX87" fmla="*/ 1169043 w 2044861"/>
              <a:gd name="connsiteY87" fmla="*/ 817944 h 1713053"/>
              <a:gd name="connsiteX88" fmla="*/ 1172901 w 2044861"/>
              <a:gd name="connsiteY88" fmla="*/ 794795 h 1713053"/>
              <a:gd name="connsiteX89" fmla="*/ 1169043 w 2044861"/>
              <a:gd name="connsiteY89" fmla="*/ 671332 h 1713053"/>
              <a:gd name="connsiteX90" fmla="*/ 1157469 w 2044861"/>
              <a:gd name="connsiteY90" fmla="*/ 632749 h 1713053"/>
              <a:gd name="connsiteX91" fmla="*/ 1149752 w 2044861"/>
              <a:gd name="connsiteY91" fmla="*/ 625033 h 1713053"/>
              <a:gd name="connsiteX92" fmla="*/ 1142036 w 2044861"/>
              <a:gd name="connsiteY92" fmla="*/ 613458 h 1713053"/>
              <a:gd name="connsiteX93" fmla="*/ 1107312 w 2044861"/>
              <a:gd name="connsiteY93" fmla="*/ 598025 h 1713053"/>
              <a:gd name="connsiteX94" fmla="*/ 1095737 w 2044861"/>
              <a:gd name="connsiteY94" fmla="*/ 594167 h 1713053"/>
              <a:gd name="connsiteX95" fmla="*/ 1084162 w 2044861"/>
              <a:gd name="connsiteY95" fmla="*/ 590309 h 1713053"/>
              <a:gd name="connsiteX96" fmla="*/ 1041722 w 2044861"/>
              <a:gd name="connsiteY96" fmla="*/ 582593 h 1713053"/>
              <a:gd name="connsiteX97" fmla="*/ 960699 w 2044861"/>
              <a:gd name="connsiteY97" fmla="*/ 578734 h 1713053"/>
              <a:gd name="connsiteX98" fmla="*/ 941408 w 2044861"/>
              <a:gd name="connsiteY98" fmla="*/ 574876 h 1713053"/>
              <a:gd name="connsiteX99" fmla="*/ 929833 w 2044861"/>
              <a:gd name="connsiteY99" fmla="*/ 571018 h 1713053"/>
              <a:gd name="connsiteX100" fmla="*/ 910542 w 2044861"/>
              <a:gd name="connsiteY100" fmla="*/ 567160 h 1713053"/>
              <a:gd name="connsiteX101" fmla="*/ 898967 w 2044861"/>
              <a:gd name="connsiteY101" fmla="*/ 563301 h 1713053"/>
              <a:gd name="connsiteX102" fmla="*/ 883534 w 2044861"/>
              <a:gd name="connsiteY102" fmla="*/ 559443 h 1713053"/>
              <a:gd name="connsiteX103" fmla="*/ 868101 w 2044861"/>
              <a:gd name="connsiteY103" fmla="*/ 551727 h 1713053"/>
              <a:gd name="connsiteX104" fmla="*/ 856527 w 2044861"/>
              <a:gd name="connsiteY104" fmla="*/ 547868 h 1713053"/>
              <a:gd name="connsiteX105" fmla="*/ 833377 w 2044861"/>
              <a:gd name="connsiteY105" fmla="*/ 528577 h 1713053"/>
              <a:gd name="connsiteX106" fmla="*/ 821803 w 2044861"/>
              <a:gd name="connsiteY106" fmla="*/ 520861 h 1713053"/>
              <a:gd name="connsiteX107" fmla="*/ 798653 w 2044861"/>
              <a:gd name="connsiteY107" fmla="*/ 501570 h 1713053"/>
              <a:gd name="connsiteX108" fmla="*/ 790937 w 2044861"/>
              <a:gd name="connsiteY108" fmla="*/ 489995 h 1713053"/>
              <a:gd name="connsiteX109" fmla="*/ 779362 w 2044861"/>
              <a:gd name="connsiteY109" fmla="*/ 482279 h 1713053"/>
              <a:gd name="connsiteX110" fmla="*/ 771646 w 2044861"/>
              <a:gd name="connsiteY110" fmla="*/ 474562 h 1713053"/>
              <a:gd name="connsiteX111" fmla="*/ 756213 w 2044861"/>
              <a:gd name="connsiteY111" fmla="*/ 451413 h 1713053"/>
              <a:gd name="connsiteX112" fmla="*/ 748496 w 2044861"/>
              <a:gd name="connsiteY112" fmla="*/ 428263 h 1713053"/>
              <a:gd name="connsiteX113" fmla="*/ 744638 w 2044861"/>
              <a:gd name="connsiteY113" fmla="*/ 416689 h 1713053"/>
              <a:gd name="connsiteX114" fmla="*/ 740780 w 2044861"/>
              <a:gd name="connsiteY114" fmla="*/ 401256 h 1713053"/>
              <a:gd name="connsiteX115" fmla="*/ 744638 w 2044861"/>
              <a:gd name="connsiteY115" fmla="*/ 324091 h 1713053"/>
              <a:gd name="connsiteX116" fmla="*/ 748496 w 2044861"/>
              <a:gd name="connsiteY116" fmla="*/ 312517 h 1713053"/>
              <a:gd name="connsiteX117" fmla="*/ 767788 w 2044861"/>
              <a:gd name="connsiteY117" fmla="*/ 297084 h 1713053"/>
              <a:gd name="connsiteX118" fmla="*/ 779362 w 2044861"/>
              <a:gd name="connsiteY118" fmla="*/ 293225 h 1713053"/>
              <a:gd name="connsiteX119" fmla="*/ 787079 w 2044861"/>
              <a:gd name="connsiteY119" fmla="*/ 285509 h 1713053"/>
              <a:gd name="connsiteX120" fmla="*/ 825661 w 2044861"/>
              <a:gd name="connsiteY120" fmla="*/ 277793 h 1713053"/>
              <a:gd name="connsiteX121" fmla="*/ 922117 w 2044861"/>
              <a:gd name="connsiteY121" fmla="*/ 281651 h 1713053"/>
              <a:gd name="connsiteX122" fmla="*/ 933691 w 2044861"/>
              <a:gd name="connsiteY122" fmla="*/ 289367 h 1713053"/>
              <a:gd name="connsiteX123" fmla="*/ 960699 w 2044861"/>
              <a:gd name="connsiteY123" fmla="*/ 300942 h 1713053"/>
              <a:gd name="connsiteX124" fmla="*/ 976132 w 2044861"/>
              <a:gd name="connsiteY124" fmla="*/ 312517 h 1713053"/>
              <a:gd name="connsiteX125" fmla="*/ 995423 w 2044861"/>
              <a:gd name="connsiteY125" fmla="*/ 320233 h 1713053"/>
              <a:gd name="connsiteX126" fmla="*/ 1030147 w 2044861"/>
              <a:gd name="connsiteY126" fmla="*/ 339524 h 1713053"/>
              <a:gd name="connsiteX127" fmla="*/ 1049438 w 2044861"/>
              <a:gd name="connsiteY127" fmla="*/ 351099 h 1713053"/>
              <a:gd name="connsiteX128" fmla="*/ 1068729 w 2044861"/>
              <a:gd name="connsiteY128" fmla="*/ 366532 h 1713053"/>
              <a:gd name="connsiteX129" fmla="*/ 1084162 w 2044861"/>
              <a:gd name="connsiteY129" fmla="*/ 374248 h 1713053"/>
              <a:gd name="connsiteX130" fmla="*/ 1107312 w 2044861"/>
              <a:gd name="connsiteY130" fmla="*/ 389681 h 1713053"/>
              <a:gd name="connsiteX131" fmla="*/ 1138177 w 2044861"/>
              <a:gd name="connsiteY131" fmla="*/ 412830 h 1713053"/>
              <a:gd name="connsiteX132" fmla="*/ 1153610 w 2044861"/>
              <a:gd name="connsiteY132" fmla="*/ 420547 h 1713053"/>
              <a:gd name="connsiteX133" fmla="*/ 1165185 w 2044861"/>
              <a:gd name="connsiteY133" fmla="*/ 428263 h 1713053"/>
              <a:gd name="connsiteX134" fmla="*/ 1188334 w 2044861"/>
              <a:gd name="connsiteY134" fmla="*/ 439838 h 1713053"/>
              <a:gd name="connsiteX135" fmla="*/ 1219200 w 2044861"/>
              <a:gd name="connsiteY135" fmla="*/ 462987 h 1713053"/>
              <a:gd name="connsiteX136" fmla="*/ 1242350 w 2044861"/>
              <a:gd name="connsiteY136" fmla="*/ 474562 h 1713053"/>
              <a:gd name="connsiteX137" fmla="*/ 1253924 w 2044861"/>
              <a:gd name="connsiteY137" fmla="*/ 482279 h 1713053"/>
              <a:gd name="connsiteX138" fmla="*/ 1273215 w 2044861"/>
              <a:gd name="connsiteY138" fmla="*/ 493853 h 1713053"/>
              <a:gd name="connsiteX139" fmla="*/ 1280932 w 2044861"/>
              <a:gd name="connsiteY139" fmla="*/ 501570 h 1713053"/>
              <a:gd name="connsiteX140" fmla="*/ 1296365 w 2044861"/>
              <a:gd name="connsiteY140" fmla="*/ 509286 h 1713053"/>
              <a:gd name="connsiteX141" fmla="*/ 1342663 w 2044861"/>
              <a:gd name="connsiteY141" fmla="*/ 540152 h 1713053"/>
              <a:gd name="connsiteX142" fmla="*/ 1358096 w 2044861"/>
              <a:gd name="connsiteY142" fmla="*/ 559443 h 1713053"/>
              <a:gd name="connsiteX143" fmla="*/ 1377388 w 2044861"/>
              <a:gd name="connsiteY143" fmla="*/ 574876 h 1713053"/>
              <a:gd name="connsiteX144" fmla="*/ 1388962 w 2044861"/>
              <a:gd name="connsiteY144" fmla="*/ 586451 h 1713053"/>
              <a:gd name="connsiteX145" fmla="*/ 1419828 w 2044861"/>
              <a:gd name="connsiteY145" fmla="*/ 609600 h 1713053"/>
              <a:gd name="connsiteX146" fmla="*/ 1446836 w 2044861"/>
              <a:gd name="connsiteY146" fmla="*/ 632749 h 1713053"/>
              <a:gd name="connsiteX147" fmla="*/ 1458410 w 2044861"/>
              <a:gd name="connsiteY147" fmla="*/ 640466 h 1713053"/>
              <a:gd name="connsiteX148" fmla="*/ 1469985 w 2044861"/>
              <a:gd name="connsiteY148" fmla="*/ 652041 h 1713053"/>
              <a:gd name="connsiteX149" fmla="*/ 1481560 w 2044861"/>
              <a:gd name="connsiteY149" fmla="*/ 659757 h 1713053"/>
              <a:gd name="connsiteX150" fmla="*/ 1500851 w 2044861"/>
              <a:gd name="connsiteY150" fmla="*/ 679048 h 1713053"/>
              <a:gd name="connsiteX151" fmla="*/ 1516284 w 2044861"/>
              <a:gd name="connsiteY151" fmla="*/ 690623 h 1713053"/>
              <a:gd name="connsiteX152" fmla="*/ 1539433 w 2044861"/>
              <a:gd name="connsiteY152" fmla="*/ 713772 h 1713053"/>
              <a:gd name="connsiteX153" fmla="*/ 1547150 w 2044861"/>
              <a:gd name="connsiteY153" fmla="*/ 721489 h 1713053"/>
              <a:gd name="connsiteX154" fmla="*/ 1554866 w 2044861"/>
              <a:gd name="connsiteY154" fmla="*/ 733063 h 1713053"/>
              <a:gd name="connsiteX155" fmla="*/ 1566441 w 2044861"/>
              <a:gd name="connsiteY155" fmla="*/ 740780 h 1713053"/>
              <a:gd name="connsiteX156" fmla="*/ 1589590 w 2044861"/>
              <a:gd name="connsiteY156" fmla="*/ 771646 h 1713053"/>
              <a:gd name="connsiteX157" fmla="*/ 1616598 w 2044861"/>
              <a:gd name="connsiteY157" fmla="*/ 794795 h 1713053"/>
              <a:gd name="connsiteX158" fmla="*/ 1628172 w 2044861"/>
              <a:gd name="connsiteY158" fmla="*/ 806370 h 1713053"/>
              <a:gd name="connsiteX159" fmla="*/ 1651322 w 2044861"/>
              <a:gd name="connsiteY159" fmla="*/ 821803 h 1713053"/>
              <a:gd name="connsiteX160" fmla="*/ 1662896 w 2044861"/>
              <a:gd name="connsiteY160" fmla="*/ 829519 h 1713053"/>
              <a:gd name="connsiteX161" fmla="*/ 1674471 w 2044861"/>
              <a:gd name="connsiteY161" fmla="*/ 837236 h 1713053"/>
              <a:gd name="connsiteX162" fmla="*/ 1693762 w 2044861"/>
              <a:gd name="connsiteY162" fmla="*/ 852668 h 1713053"/>
              <a:gd name="connsiteX163" fmla="*/ 1705337 w 2044861"/>
              <a:gd name="connsiteY163" fmla="*/ 856527 h 1713053"/>
              <a:gd name="connsiteX164" fmla="*/ 1716912 w 2044861"/>
              <a:gd name="connsiteY164" fmla="*/ 868101 h 1713053"/>
              <a:gd name="connsiteX165" fmla="*/ 1728486 w 2044861"/>
              <a:gd name="connsiteY165" fmla="*/ 871960 h 1713053"/>
              <a:gd name="connsiteX166" fmla="*/ 1747777 w 2044861"/>
              <a:gd name="connsiteY166" fmla="*/ 879676 h 1713053"/>
              <a:gd name="connsiteX167" fmla="*/ 1774785 w 2044861"/>
              <a:gd name="connsiteY167" fmla="*/ 891251 h 1713053"/>
              <a:gd name="connsiteX168" fmla="*/ 1805651 w 2044861"/>
              <a:gd name="connsiteY168" fmla="*/ 898967 h 1713053"/>
              <a:gd name="connsiteX169" fmla="*/ 1813367 w 2044861"/>
              <a:gd name="connsiteY169" fmla="*/ 906684 h 1713053"/>
              <a:gd name="connsiteX170" fmla="*/ 1840375 w 2044861"/>
              <a:gd name="connsiteY170" fmla="*/ 914400 h 1713053"/>
              <a:gd name="connsiteX171" fmla="*/ 1851950 w 2044861"/>
              <a:gd name="connsiteY171" fmla="*/ 922117 h 1713053"/>
              <a:gd name="connsiteX172" fmla="*/ 1871241 w 2044861"/>
              <a:gd name="connsiteY172" fmla="*/ 925975 h 1713053"/>
              <a:gd name="connsiteX173" fmla="*/ 1905965 w 2044861"/>
              <a:gd name="connsiteY173" fmla="*/ 933691 h 1713053"/>
              <a:gd name="connsiteX174" fmla="*/ 1986988 w 2044861"/>
              <a:gd name="connsiteY174" fmla="*/ 929833 h 1713053"/>
              <a:gd name="connsiteX175" fmla="*/ 2006279 w 2044861"/>
              <a:gd name="connsiteY175" fmla="*/ 914400 h 1713053"/>
              <a:gd name="connsiteX176" fmla="*/ 2017853 w 2044861"/>
              <a:gd name="connsiteY176" fmla="*/ 906684 h 1713053"/>
              <a:gd name="connsiteX177" fmla="*/ 2033286 w 2044861"/>
              <a:gd name="connsiteY177" fmla="*/ 883534 h 1713053"/>
              <a:gd name="connsiteX178" fmla="*/ 2044861 w 2044861"/>
              <a:gd name="connsiteY178" fmla="*/ 860385 h 1713053"/>
              <a:gd name="connsiteX179" fmla="*/ 2041003 w 2044861"/>
              <a:gd name="connsiteY179" fmla="*/ 817944 h 1713053"/>
              <a:gd name="connsiteX180" fmla="*/ 2037144 w 2044861"/>
              <a:gd name="connsiteY180" fmla="*/ 806370 h 1713053"/>
              <a:gd name="connsiteX181" fmla="*/ 2025570 w 2044861"/>
              <a:gd name="connsiteY181" fmla="*/ 794795 h 1713053"/>
              <a:gd name="connsiteX182" fmla="*/ 2002420 w 2044861"/>
              <a:gd name="connsiteY182" fmla="*/ 771646 h 1713053"/>
              <a:gd name="connsiteX183" fmla="*/ 1952263 w 2044861"/>
              <a:gd name="connsiteY183" fmla="*/ 740780 h 1713053"/>
              <a:gd name="connsiteX184" fmla="*/ 1898248 w 2044861"/>
              <a:gd name="connsiteY184" fmla="*/ 717630 h 1713053"/>
              <a:gd name="connsiteX185" fmla="*/ 1886674 w 2044861"/>
              <a:gd name="connsiteY185" fmla="*/ 709914 h 1713053"/>
              <a:gd name="connsiteX186" fmla="*/ 1878957 w 2044861"/>
              <a:gd name="connsiteY186" fmla="*/ 702198 h 1713053"/>
              <a:gd name="connsiteX187" fmla="*/ 1848091 w 2044861"/>
              <a:gd name="connsiteY187" fmla="*/ 694481 h 1713053"/>
              <a:gd name="connsiteX188" fmla="*/ 1801793 w 2044861"/>
              <a:gd name="connsiteY188" fmla="*/ 675190 h 1713053"/>
              <a:gd name="connsiteX189" fmla="*/ 1763210 w 2044861"/>
              <a:gd name="connsiteY189" fmla="*/ 652041 h 1713053"/>
              <a:gd name="connsiteX190" fmla="*/ 1755494 w 2044861"/>
              <a:gd name="connsiteY190" fmla="*/ 644324 h 1713053"/>
              <a:gd name="connsiteX191" fmla="*/ 1724628 w 2044861"/>
              <a:gd name="connsiteY191" fmla="*/ 625033 h 1713053"/>
              <a:gd name="connsiteX192" fmla="*/ 1713053 w 2044861"/>
              <a:gd name="connsiteY192" fmla="*/ 609600 h 1713053"/>
              <a:gd name="connsiteX193" fmla="*/ 1674471 w 2044861"/>
              <a:gd name="connsiteY193" fmla="*/ 582593 h 1713053"/>
              <a:gd name="connsiteX194" fmla="*/ 1651322 w 2044861"/>
              <a:gd name="connsiteY194" fmla="*/ 563301 h 1713053"/>
              <a:gd name="connsiteX195" fmla="*/ 1643605 w 2044861"/>
              <a:gd name="connsiteY195" fmla="*/ 547868 h 1713053"/>
              <a:gd name="connsiteX196" fmla="*/ 1624314 w 2044861"/>
              <a:gd name="connsiteY196" fmla="*/ 520861 h 1713053"/>
              <a:gd name="connsiteX197" fmla="*/ 1616598 w 2044861"/>
              <a:gd name="connsiteY197" fmla="*/ 513144 h 1713053"/>
              <a:gd name="connsiteX198" fmla="*/ 1593448 w 2044861"/>
              <a:gd name="connsiteY198" fmla="*/ 474562 h 1713053"/>
              <a:gd name="connsiteX199" fmla="*/ 1578015 w 2044861"/>
              <a:gd name="connsiteY199" fmla="*/ 459129 h 1713053"/>
              <a:gd name="connsiteX200" fmla="*/ 1566441 w 2044861"/>
              <a:gd name="connsiteY200" fmla="*/ 439838 h 1713053"/>
              <a:gd name="connsiteX201" fmla="*/ 1547150 w 2044861"/>
              <a:gd name="connsiteY201" fmla="*/ 412830 h 1713053"/>
              <a:gd name="connsiteX202" fmla="*/ 1539433 w 2044861"/>
              <a:gd name="connsiteY202" fmla="*/ 397398 h 1713053"/>
              <a:gd name="connsiteX203" fmla="*/ 1512425 w 2044861"/>
              <a:gd name="connsiteY203" fmla="*/ 354957 h 1713053"/>
              <a:gd name="connsiteX204" fmla="*/ 1500851 w 2044861"/>
              <a:gd name="connsiteY204" fmla="*/ 339524 h 1713053"/>
              <a:gd name="connsiteX205" fmla="*/ 1481560 w 2044861"/>
              <a:gd name="connsiteY205" fmla="*/ 320233 h 1713053"/>
              <a:gd name="connsiteX206" fmla="*/ 1473843 w 2044861"/>
              <a:gd name="connsiteY206" fmla="*/ 308658 h 1713053"/>
              <a:gd name="connsiteX207" fmla="*/ 1458410 w 2044861"/>
              <a:gd name="connsiteY207" fmla="*/ 297084 h 1713053"/>
              <a:gd name="connsiteX208" fmla="*/ 1439119 w 2044861"/>
              <a:gd name="connsiteY208" fmla="*/ 270076 h 1713053"/>
              <a:gd name="connsiteX209" fmla="*/ 1408253 w 2044861"/>
              <a:gd name="connsiteY209" fmla="*/ 243068 h 1713053"/>
              <a:gd name="connsiteX210" fmla="*/ 1388962 w 2044861"/>
              <a:gd name="connsiteY210" fmla="*/ 223777 h 1713053"/>
              <a:gd name="connsiteX211" fmla="*/ 1373529 w 2044861"/>
              <a:gd name="connsiteY211" fmla="*/ 200628 h 1713053"/>
              <a:gd name="connsiteX212" fmla="*/ 1361955 w 2044861"/>
              <a:gd name="connsiteY212" fmla="*/ 177479 h 1713053"/>
              <a:gd name="connsiteX213" fmla="*/ 1358096 w 2044861"/>
              <a:gd name="connsiteY213" fmla="*/ 165904 h 1713053"/>
              <a:gd name="connsiteX214" fmla="*/ 1350380 w 2044861"/>
              <a:gd name="connsiteY214" fmla="*/ 154329 h 1713053"/>
              <a:gd name="connsiteX215" fmla="*/ 1334947 w 2044861"/>
              <a:gd name="connsiteY215" fmla="*/ 123463 h 1713053"/>
              <a:gd name="connsiteX216" fmla="*/ 1331089 w 2044861"/>
              <a:gd name="connsiteY216" fmla="*/ 111889 h 1713053"/>
              <a:gd name="connsiteX217" fmla="*/ 1323372 w 2044861"/>
              <a:gd name="connsiteY217" fmla="*/ 104172 h 1713053"/>
              <a:gd name="connsiteX218" fmla="*/ 1315656 w 2044861"/>
              <a:gd name="connsiteY218" fmla="*/ 81023 h 1713053"/>
              <a:gd name="connsiteX219" fmla="*/ 1304081 w 2044861"/>
              <a:gd name="connsiteY219" fmla="*/ 46299 h 1713053"/>
              <a:gd name="connsiteX220" fmla="*/ 1300223 w 2044861"/>
              <a:gd name="connsiteY220" fmla="*/ 34724 h 1713053"/>
              <a:gd name="connsiteX221" fmla="*/ 1292507 w 2044861"/>
              <a:gd name="connsiteY221" fmla="*/ 7717 h 1713053"/>
              <a:gd name="connsiteX222" fmla="*/ 1288648 w 2044861"/>
              <a:gd name="connsiteY222" fmla="*/ 0 h 171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</a:cxnLst>
            <a:rect l="l" t="t" r="r" b="b"/>
            <a:pathLst>
              <a:path w="2044861" h="1713053">
                <a:moveTo>
                  <a:pt x="0" y="1605023"/>
                </a:moveTo>
                <a:cubicBezTo>
                  <a:pt x="9003" y="1590876"/>
                  <a:pt x="15151" y="1574439"/>
                  <a:pt x="27008" y="1562582"/>
                </a:cubicBezTo>
                <a:cubicBezTo>
                  <a:pt x="60821" y="1528769"/>
                  <a:pt x="19441" y="1571662"/>
                  <a:pt x="46299" y="1539433"/>
                </a:cubicBezTo>
                <a:cubicBezTo>
                  <a:pt x="49792" y="1535241"/>
                  <a:pt x="54419" y="1532081"/>
                  <a:pt x="57874" y="1527858"/>
                </a:cubicBezTo>
                <a:cubicBezTo>
                  <a:pt x="66018" y="1517905"/>
                  <a:pt x="71929" y="1506087"/>
                  <a:pt x="81023" y="1496993"/>
                </a:cubicBezTo>
                <a:cubicBezTo>
                  <a:pt x="95663" y="1482353"/>
                  <a:pt x="106389" y="1469082"/>
                  <a:pt x="123463" y="1458410"/>
                </a:cubicBezTo>
                <a:cubicBezTo>
                  <a:pt x="128340" y="1455362"/>
                  <a:pt x="133752" y="1453266"/>
                  <a:pt x="138896" y="1450694"/>
                </a:cubicBezTo>
                <a:cubicBezTo>
                  <a:pt x="176017" y="1413573"/>
                  <a:pt x="121358" y="1467140"/>
                  <a:pt x="165904" y="1427544"/>
                </a:cubicBezTo>
                <a:cubicBezTo>
                  <a:pt x="181300" y="1413859"/>
                  <a:pt x="194183" y="1395917"/>
                  <a:pt x="212203" y="1385104"/>
                </a:cubicBezTo>
                <a:cubicBezTo>
                  <a:pt x="218142" y="1381541"/>
                  <a:pt x="225299" y="1380484"/>
                  <a:pt x="231494" y="1377387"/>
                </a:cubicBezTo>
                <a:cubicBezTo>
                  <a:pt x="261406" y="1362431"/>
                  <a:pt x="225556" y="1375509"/>
                  <a:pt x="254643" y="1365813"/>
                </a:cubicBezTo>
                <a:cubicBezTo>
                  <a:pt x="258501" y="1363241"/>
                  <a:pt x="262070" y="1360170"/>
                  <a:pt x="266218" y="1358096"/>
                </a:cubicBezTo>
                <a:cubicBezTo>
                  <a:pt x="275935" y="1353238"/>
                  <a:pt x="291630" y="1352073"/>
                  <a:pt x="300942" y="1350380"/>
                </a:cubicBezTo>
                <a:cubicBezTo>
                  <a:pt x="307394" y="1349207"/>
                  <a:pt x="313752" y="1347519"/>
                  <a:pt x="320233" y="1346522"/>
                </a:cubicBezTo>
                <a:cubicBezTo>
                  <a:pt x="342531" y="1343091"/>
                  <a:pt x="368230" y="1342097"/>
                  <a:pt x="389681" y="1334947"/>
                </a:cubicBezTo>
                <a:cubicBezTo>
                  <a:pt x="415738" y="1326262"/>
                  <a:pt x="383663" y="1336284"/>
                  <a:pt x="424405" y="1327230"/>
                </a:cubicBezTo>
                <a:cubicBezTo>
                  <a:pt x="428375" y="1326348"/>
                  <a:pt x="432017" y="1324286"/>
                  <a:pt x="435980" y="1323372"/>
                </a:cubicBezTo>
                <a:cubicBezTo>
                  <a:pt x="448760" y="1320423"/>
                  <a:pt x="462120" y="1319803"/>
                  <a:pt x="474562" y="1315656"/>
                </a:cubicBezTo>
                <a:cubicBezTo>
                  <a:pt x="478420" y="1314370"/>
                  <a:pt x="482149" y="1312596"/>
                  <a:pt x="486137" y="1311798"/>
                </a:cubicBezTo>
                <a:cubicBezTo>
                  <a:pt x="499154" y="1309194"/>
                  <a:pt x="531776" y="1305963"/>
                  <a:pt x="544010" y="1304081"/>
                </a:cubicBezTo>
                <a:cubicBezTo>
                  <a:pt x="550491" y="1303084"/>
                  <a:pt x="556820" y="1301220"/>
                  <a:pt x="563301" y="1300223"/>
                </a:cubicBezTo>
                <a:cubicBezTo>
                  <a:pt x="585171" y="1296859"/>
                  <a:pt x="599707" y="1296409"/>
                  <a:pt x="621175" y="1292506"/>
                </a:cubicBezTo>
                <a:cubicBezTo>
                  <a:pt x="626392" y="1291557"/>
                  <a:pt x="631408" y="1289688"/>
                  <a:pt x="636608" y="1288648"/>
                </a:cubicBezTo>
                <a:cubicBezTo>
                  <a:pt x="649993" y="1285971"/>
                  <a:pt x="673792" y="1282785"/>
                  <a:pt x="686765" y="1280932"/>
                </a:cubicBezTo>
                <a:lnTo>
                  <a:pt x="841094" y="1284790"/>
                </a:lnTo>
                <a:cubicBezTo>
                  <a:pt x="873256" y="1285780"/>
                  <a:pt x="905454" y="1286356"/>
                  <a:pt x="937550" y="1288648"/>
                </a:cubicBezTo>
                <a:cubicBezTo>
                  <a:pt x="941606" y="1288938"/>
                  <a:pt x="945214" y="1291389"/>
                  <a:pt x="949124" y="1292506"/>
                </a:cubicBezTo>
                <a:cubicBezTo>
                  <a:pt x="954223" y="1293963"/>
                  <a:pt x="959458" y="1294908"/>
                  <a:pt x="964557" y="1296365"/>
                </a:cubicBezTo>
                <a:cubicBezTo>
                  <a:pt x="968468" y="1297482"/>
                  <a:pt x="972186" y="1299237"/>
                  <a:pt x="976132" y="1300223"/>
                </a:cubicBezTo>
                <a:cubicBezTo>
                  <a:pt x="1019757" y="1311129"/>
                  <a:pt x="968912" y="1295244"/>
                  <a:pt x="1018572" y="1311798"/>
                </a:cubicBezTo>
                <a:cubicBezTo>
                  <a:pt x="1022430" y="1313084"/>
                  <a:pt x="1026763" y="1313400"/>
                  <a:pt x="1030147" y="1315656"/>
                </a:cubicBezTo>
                <a:lnTo>
                  <a:pt x="1041722" y="1323372"/>
                </a:lnTo>
                <a:cubicBezTo>
                  <a:pt x="1044294" y="1327230"/>
                  <a:pt x="1046420" y="1331426"/>
                  <a:pt x="1049438" y="1334947"/>
                </a:cubicBezTo>
                <a:cubicBezTo>
                  <a:pt x="1054173" y="1340471"/>
                  <a:pt x="1064871" y="1350380"/>
                  <a:pt x="1064871" y="1350380"/>
                </a:cubicBezTo>
                <a:cubicBezTo>
                  <a:pt x="1075800" y="1383170"/>
                  <a:pt x="1060557" y="1343191"/>
                  <a:pt x="1076446" y="1369671"/>
                </a:cubicBezTo>
                <a:cubicBezTo>
                  <a:pt x="1078539" y="1373158"/>
                  <a:pt x="1078485" y="1377608"/>
                  <a:pt x="1080304" y="1381246"/>
                </a:cubicBezTo>
                <a:cubicBezTo>
                  <a:pt x="1082378" y="1385393"/>
                  <a:pt x="1085946" y="1388673"/>
                  <a:pt x="1088020" y="1392820"/>
                </a:cubicBezTo>
                <a:cubicBezTo>
                  <a:pt x="1089839" y="1396458"/>
                  <a:pt x="1089439" y="1401141"/>
                  <a:pt x="1091879" y="1404395"/>
                </a:cubicBezTo>
                <a:cubicBezTo>
                  <a:pt x="1097335" y="1411670"/>
                  <a:pt x="1106126" y="1416119"/>
                  <a:pt x="1111170" y="1423686"/>
                </a:cubicBezTo>
                <a:cubicBezTo>
                  <a:pt x="1133292" y="1456872"/>
                  <a:pt x="1106763" y="1414875"/>
                  <a:pt x="1122744" y="1446836"/>
                </a:cubicBezTo>
                <a:cubicBezTo>
                  <a:pt x="1124818" y="1450983"/>
                  <a:pt x="1127889" y="1454552"/>
                  <a:pt x="1130461" y="1458410"/>
                </a:cubicBezTo>
                <a:lnTo>
                  <a:pt x="1142036" y="1493134"/>
                </a:lnTo>
                <a:cubicBezTo>
                  <a:pt x="1143322" y="1496992"/>
                  <a:pt x="1143638" y="1501325"/>
                  <a:pt x="1145894" y="1504709"/>
                </a:cubicBezTo>
                <a:cubicBezTo>
                  <a:pt x="1148466" y="1508567"/>
                  <a:pt x="1151727" y="1512047"/>
                  <a:pt x="1153610" y="1516284"/>
                </a:cubicBezTo>
                <a:cubicBezTo>
                  <a:pt x="1156913" y="1523717"/>
                  <a:pt x="1158755" y="1531717"/>
                  <a:pt x="1161327" y="1539433"/>
                </a:cubicBezTo>
                <a:cubicBezTo>
                  <a:pt x="1162613" y="1543291"/>
                  <a:pt x="1162929" y="1547624"/>
                  <a:pt x="1165185" y="1551008"/>
                </a:cubicBezTo>
                <a:cubicBezTo>
                  <a:pt x="1187293" y="1584171"/>
                  <a:pt x="1160789" y="1542215"/>
                  <a:pt x="1176760" y="1574157"/>
                </a:cubicBezTo>
                <a:cubicBezTo>
                  <a:pt x="1178834" y="1578304"/>
                  <a:pt x="1182402" y="1581584"/>
                  <a:pt x="1184476" y="1585732"/>
                </a:cubicBezTo>
                <a:cubicBezTo>
                  <a:pt x="1186295" y="1589369"/>
                  <a:pt x="1186242" y="1593819"/>
                  <a:pt x="1188334" y="1597306"/>
                </a:cubicBezTo>
                <a:cubicBezTo>
                  <a:pt x="1190206" y="1600425"/>
                  <a:pt x="1193868" y="1602113"/>
                  <a:pt x="1196051" y="1605023"/>
                </a:cubicBezTo>
                <a:cubicBezTo>
                  <a:pt x="1222231" y="1639929"/>
                  <a:pt x="1201503" y="1618189"/>
                  <a:pt x="1219200" y="1635889"/>
                </a:cubicBezTo>
                <a:cubicBezTo>
                  <a:pt x="1225900" y="1655990"/>
                  <a:pt x="1218669" y="1640047"/>
                  <a:pt x="1230775" y="1655180"/>
                </a:cubicBezTo>
                <a:cubicBezTo>
                  <a:pt x="1233672" y="1658801"/>
                  <a:pt x="1235212" y="1663476"/>
                  <a:pt x="1238491" y="1666755"/>
                </a:cubicBezTo>
                <a:cubicBezTo>
                  <a:pt x="1241770" y="1670034"/>
                  <a:pt x="1246504" y="1671503"/>
                  <a:pt x="1250066" y="1674471"/>
                </a:cubicBezTo>
                <a:cubicBezTo>
                  <a:pt x="1263382" y="1685567"/>
                  <a:pt x="1265288" y="1694978"/>
                  <a:pt x="1284790" y="1701479"/>
                </a:cubicBezTo>
                <a:cubicBezTo>
                  <a:pt x="1312970" y="1710872"/>
                  <a:pt x="1300048" y="1707222"/>
                  <a:pt x="1323372" y="1713053"/>
                </a:cubicBezTo>
                <a:cubicBezTo>
                  <a:pt x="1356378" y="1711112"/>
                  <a:pt x="1387557" y="1710716"/>
                  <a:pt x="1419828" y="1705337"/>
                </a:cubicBezTo>
                <a:cubicBezTo>
                  <a:pt x="1432765" y="1703181"/>
                  <a:pt x="1458410" y="1697620"/>
                  <a:pt x="1458410" y="1697620"/>
                </a:cubicBezTo>
                <a:cubicBezTo>
                  <a:pt x="1463554" y="1692476"/>
                  <a:pt x="1470589" y="1688694"/>
                  <a:pt x="1473843" y="1682187"/>
                </a:cubicBezTo>
                <a:cubicBezTo>
                  <a:pt x="1476415" y="1677043"/>
                  <a:pt x="1479294" y="1672041"/>
                  <a:pt x="1481560" y="1666755"/>
                </a:cubicBezTo>
                <a:cubicBezTo>
                  <a:pt x="1485523" y="1657508"/>
                  <a:pt x="1486481" y="1649531"/>
                  <a:pt x="1489276" y="1639747"/>
                </a:cubicBezTo>
                <a:cubicBezTo>
                  <a:pt x="1497186" y="1612058"/>
                  <a:pt x="1489145" y="1648111"/>
                  <a:pt x="1496993" y="1608881"/>
                </a:cubicBezTo>
                <a:cubicBezTo>
                  <a:pt x="1495707" y="1581873"/>
                  <a:pt x="1496120" y="1554731"/>
                  <a:pt x="1493134" y="1527858"/>
                </a:cubicBezTo>
                <a:cubicBezTo>
                  <a:pt x="1492236" y="1519774"/>
                  <a:pt x="1487990" y="1512425"/>
                  <a:pt x="1485418" y="1504709"/>
                </a:cubicBezTo>
                <a:cubicBezTo>
                  <a:pt x="1484132" y="1500851"/>
                  <a:pt x="1483816" y="1496518"/>
                  <a:pt x="1481560" y="1493134"/>
                </a:cubicBezTo>
                <a:cubicBezTo>
                  <a:pt x="1476240" y="1485155"/>
                  <a:pt x="1467926" y="1469405"/>
                  <a:pt x="1458410" y="1462268"/>
                </a:cubicBezTo>
                <a:cubicBezTo>
                  <a:pt x="1450991" y="1456704"/>
                  <a:pt x="1444059" y="1449769"/>
                  <a:pt x="1435261" y="1446836"/>
                </a:cubicBezTo>
                <a:lnTo>
                  <a:pt x="1423686" y="1442977"/>
                </a:lnTo>
                <a:cubicBezTo>
                  <a:pt x="1389410" y="1417272"/>
                  <a:pt x="1426532" y="1441993"/>
                  <a:pt x="1392820" y="1427544"/>
                </a:cubicBezTo>
                <a:cubicBezTo>
                  <a:pt x="1388558" y="1425717"/>
                  <a:pt x="1385508" y="1421654"/>
                  <a:pt x="1381246" y="1419828"/>
                </a:cubicBezTo>
                <a:cubicBezTo>
                  <a:pt x="1363919" y="1412402"/>
                  <a:pt x="1369270" y="1419627"/>
                  <a:pt x="1354238" y="1412111"/>
                </a:cubicBezTo>
                <a:cubicBezTo>
                  <a:pt x="1324326" y="1397155"/>
                  <a:pt x="1360176" y="1410233"/>
                  <a:pt x="1331089" y="1400537"/>
                </a:cubicBezTo>
                <a:cubicBezTo>
                  <a:pt x="1328517" y="1397965"/>
                  <a:pt x="1326282" y="1395003"/>
                  <a:pt x="1323372" y="1392820"/>
                </a:cubicBezTo>
                <a:cubicBezTo>
                  <a:pt x="1315953" y="1387256"/>
                  <a:pt x="1306781" y="1383945"/>
                  <a:pt x="1300223" y="1377387"/>
                </a:cubicBezTo>
                <a:lnTo>
                  <a:pt x="1280932" y="1358096"/>
                </a:lnTo>
                <a:cubicBezTo>
                  <a:pt x="1278360" y="1355524"/>
                  <a:pt x="1276242" y="1352398"/>
                  <a:pt x="1273215" y="1350380"/>
                </a:cubicBezTo>
                <a:cubicBezTo>
                  <a:pt x="1264625" y="1344653"/>
                  <a:pt x="1260204" y="1342797"/>
                  <a:pt x="1253924" y="1334947"/>
                </a:cubicBezTo>
                <a:cubicBezTo>
                  <a:pt x="1234455" y="1310612"/>
                  <a:pt x="1257124" y="1334286"/>
                  <a:pt x="1238491" y="1315656"/>
                </a:cubicBezTo>
                <a:cubicBezTo>
                  <a:pt x="1237205" y="1311798"/>
                  <a:pt x="1236452" y="1307719"/>
                  <a:pt x="1234633" y="1304081"/>
                </a:cubicBezTo>
                <a:cubicBezTo>
                  <a:pt x="1229765" y="1294344"/>
                  <a:pt x="1226379" y="1291968"/>
                  <a:pt x="1219200" y="1284790"/>
                </a:cubicBezTo>
                <a:cubicBezTo>
                  <a:pt x="1217914" y="1280932"/>
                  <a:pt x="1217317" y="1276770"/>
                  <a:pt x="1215342" y="1273215"/>
                </a:cubicBezTo>
                <a:cubicBezTo>
                  <a:pt x="1210838" y="1265108"/>
                  <a:pt x="1202841" y="1258864"/>
                  <a:pt x="1199909" y="1250066"/>
                </a:cubicBezTo>
                <a:cubicBezTo>
                  <a:pt x="1194901" y="1235040"/>
                  <a:pt x="1198927" y="1241367"/>
                  <a:pt x="1188334" y="1230775"/>
                </a:cubicBezTo>
                <a:cubicBezTo>
                  <a:pt x="1185762" y="1223058"/>
                  <a:pt x="1181159" y="1215741"/>
                  <a:pt x="1180618" y="1207625"/>
                </a:cubicBezTo>
                <a:cubicBezTo>
                  <a:pt x="1176489" y="1145694"/>
                  <a:pt x="1182875" y="1168093"/>
                  <a:pt x="1172901" y="1138177"/>
                </a:cubicBezTo>
                <a:cubicBezTo>
                  <a:pt x="1163278" y="1080435"/>
                  <a:pt x="1175113" y="1152559"/>
                  <a:pt x="1165185" y="1088020"/>
                </a:cubicBezTo>
                <a:cubicBezTo>
                  <a:pt x="1163996" y="1080288"/>
                  <a:pt x="1162613" y="1072587"/>
                  <a:pt x="1161327" y="1064871"/>
                </a:cubicBezTo>
                <a:cubicBezTo>
                  <a:pt x="1162646" y="996259"/>
                  <a:pt x="1160287" y="896750"/>
                  <a:pt x="1169043" y="817944"/>
                </a:cubicBezTo>
                <a:cubicBezTo>
                  <a:pt x="1169907" y="810169"/>
                  <a:pt x="1171615" y="802511"/>
                  <a:pt x="1172901" y="794795"/>
                </a:cubicBezTo>
                <a:cubicBezTo>
                  <a:pt x="1171615" y="753641"/>
                  <a:pt x="1171327" y="712443"/>
                  <a:pt x="1169043" y="671332"/>
                </a:cubicBezTo>
                <a:cubicBezTo>
                  <a:pt x="1168734" y="665778"/>
                  <a:pt x="1158391" y="633671"/>
                  <a:pt x="1157469" y="632749"/>
                </a:cubicBezTo>
                <a:cubicBezTo>
                  <a:pt x="1154897" y="630177"/>
                  <a:pt x="1152024" y="627873"/>
                  <a:pt x="1149752" y="625033"/>
                </a:cubicBezTo>
                <a:cubicBezTo>
                  <a:pt x="1146855" y="621412"/>
                  <a:pt x="1145315" y="616737"/>
                  <a:pt x="1142036" y="613458"/>
                </a:cubicBezTo>
                <a:cubicBezTo>
                  <a:pt x="1132867" y="604289"/>
                  <a:pt x="1118769" y="601844"/>
                  <a:pt x="1107312" y="598025"/>
                </a:cubicBezTo>
                <a:lnTo>
                  <a:pt x="1095737" y="594167"/>
                </a:lnTo>
                <a:cubicBezTo>
                  <a:pt x="1091879" y="592881"/>
                  <a:pt x="1088108" y="591295"/>
                  <a:pt x="1084162" y="590309"/>
                </a:cubicBezTo>
                <a:cubicBezTo>
                  <a:pt x="1067430" y="586126"/>
                  <a:pt x="1061076" y="583976"/>
                  <a:pt x="1041722" y="582593"/>
                </a:cubicBezTo>
                <a:cubicBezTo>
                  <a:pt x="1014752" y="580666"/>
                  <a:pt x="987707" y="580020"/>
                  <a:pt x="960699" y="578734"/>
                </a:cubicBezTo>
                <a:cubicBezTo>
                  <a:pt x="954269" y="577448"/>
                  <a:pt x="947770" y="576466"/>
                  <a:pt x="941408" y="574876"/>
                </a:cubicBezTo>
                <a:cubicBezTo>
                  <a:pt x="937462" y="573890"/>
                  <a:pt x="933779" y="572004"/>
                  <a:pt x="929833" y="571018"/>
                </a:cubicBezTo>
                <a:cubicBezTo>
                  <a:pt x="923471" y="569428"/>
                  <a:pt x="916904" y="568751"/>
                  <a:pt x="910542" y="567160"/>
                </a:cubicBezTo>
                <a:cubicBezTo>
                  <a:pt x="906596" y="566174"/>
                  <a:pt x="902878" y="564418"/>
                  <a:pt x="898967" y="563301"/>
                </a:cubicBezTo>
                <a:cubicBezTo>
                  <a:pt x="893868" y="561844"/>
                  <a:pt x="888499" y="561305"/>
                  <a:pt x="883534" y="559443"/>
                </a:cubicBezTo>
                <a:cubicBezTo>
                  <a:pt x="878149" y="557424"/>
                  <a:pt x="873387" y="553993"/>
                  <a:pt x="868101" y="551727"/>
                </a:cubicBezTo>
                <a:cubicBezTo>
                  <a:pt x="864363" y="550125"/>
                  <a:pt x="860164" y="549687"/>
                  <a:pt x="856527" y="547868"/>
                </a:cubicBezTo>
                <a:cubicBezTo>
                  <a:pt x="842154" y="540681"/>
                  <a:pt x="846180" y="539246"/>
                  <a:pt x="833377" y="528577"/>
                </a:cubicBezTo>
                <a:cubicBezTo>
                  <a:pt x="829815" y="525609"/>
                  <a:pt x="825661" y="523433"/>
                  <a:pt x="821803" y="520861"/>
                </a:cubicBezTo>
                <a:cubicBezTo>
                  <a:pt x="803000" y="492658"/>
                  <a:pt x="828026" y="526048"/>
                  <a:pt x="798653" y="501570"/>
                </a:cubicBezTo>
                <a:cubicBezTo>
                  <a:pt x="795091" y="498601"/>
                  <a:pt x="794216" y="493274"/>
                  <a:pt x="790937" y="489995"/>
                </a:cubicBezTo>
                <a:cubicBezTo>
                  <a:pt x="787658" y="486716"/>
                  <a:pt x="782983" y="485176"/>
                  <a:pt x="779362" y="482279"/>
                </a:cubicBezTo>
                <a:cubicBezTo>
                  <a:pt x="776522" y="480007"/>
                  <a:pt x="773829" y="477472"/>
                  <a:pt x="771646" y="474562"/>
                </a:cubicBezTo>
                <a:cubicBezTo>
                  <a:pt x="766082" y="467143"/>
                  <a:pt x="756213" y="451413"/>
                  <a:pt x="756213" y="451413"/>
                </a:cubicBezTo>
                <a:lnTo>
                  <a:pt x="748496" y="428263"/>
                </a:lnTo>
                <a:cubicBezTo>
                  <a:pt x="747210" y="424405"/>
                  <a:pt x="745624" y="420634"/>
                  <a:pt x="744638" y="416689"/>
                </a:cubicBezTo>
                <a:lnTo>
                  <a:pt x="740780" y="401256"/>
                </a:lnTo>
                <a:cubicBezTo>
                  <a:pt x="742066" y="375534"/>
                  <a:pt x="742407" y="349748"/>
                  <a:pt x="744638" y="324091"/>
                </a:cubicBezTo>
                <a:cubicBezTo>
                  <a:pt x="744990" y="320040"/>
                  <a:pt x="746404" y="316004"/>
                  <a:pt x="748496" y="312517"/>
                </a:cubicBezTo>
                <a:cubicBezTo>
                  <a:pt x="751573" y="307389"/>
                  <a:pt x="763280" y="299338"/>
                  <a:pt x="767788" y="297084"/>
                </a:cubicBezTo>
                <a:cubicBezTo>
                  <a:pt x="771425" y="295265"/>
                  <a:pt x="775504" y="294511"/>
                  <a:pt x="779362" y="293225"/>
                </a:cubicBezTo>
                <a:cubicBezTo>
                  <a:pt x="781934" y="290653"/>
                  <a:pt x="783628" y="286659"/>
                  <a:pt x="787079" y="285509"/>
                </a:cubicBezTo>
                <a:cubicBezTo>
                  <a:pt x="799521" y="281362"/>
                  <a:pt x="825661" y="277793"/>
                  <a:pt x="825661" y="277793"/>
                </a:cubicBezTo>
                <a:cubicBezTo>
                  <a:pt x="857813" y="279079"/>
                  <a:pt x="890122" y="278223"/>
                  <a:pt x="922117" y="281651"/>
                </a:cubicBezTo>
                <a:cubicBezTo>
                  <a:pt x="926727" y="282145"/>
                  <a:pt x="929544" y="287293"/>
                  <a:pt x="933691" y="289367"/>
                </a:cubicBezTo>
                <a:cubicBezTo>
                  <a:pt x="959945" y="302493"/>
                  <a:pt x="928586" y="280871"/>
                  <a:pt x="960699" y="300942"/>
                </a:cubicBezTo>
                <a:cubicBezTo>
                  <a:pt x="966152" y="304350"/>
                  <a:pt x="970511" y="309394"/>
                  <a:pt x="976132" y="312517"/>
                </a:cubicBezTo>
                <a:cubicBezTo>
                  <a:pt x="982186" y="315880"/>
                  <a:pt x="989369" y="316870"/>
                  <a:pt x="995423" y="320233"/>
                </a:cubicBezTo>
                <a:cubicBezTo>
                  <a:pt x="1042613" y="346449"/>
                  <a:pt x="976650" y="318126"/>
                  <a:pt x="1030147" y="339524"/>
                </a:cubicBezTo>
                <a:cubicBezTo>
                  <a:pt x="1045217" y="354595"/>
                  <a:pt x="1029406" y="341084"/>
                  <a:pt x="1049438" y="351099"/>
                </a:cubicBezTo>
                <a:cubicBezTo>
                  <a:pt x="1077475" y="365116"/>
                  <a:pt x="1047195" y="352175"/>
                  <a:pt x="1068729" y="366532"/>
                </a:cubicBezTo>
                <a:cubicBezTo>
                  <a:pt x="1073514" y="369722"/>
                  <a:pt x="1079230" y="371289"/>
                  <a:pt x="1084162" y="374248"/>
                </a:cubicBezTo>
                <a:cubicBezTo>
                  <a:pt x="1092115" y="379019"/>
                  <a:pt x="1099893" y="384116"/>
                  <a:pt x="1107312" y="389681"/>
                </a:cubicBezTo>
                <a:cubicBezTo>
                  <a:pt x="1117600" y="397397"/>
                  <a:pt x="1126674" y="407078"/>
                  <a:pt x="1138177" y="412830"/>
                </a:cubicBezTo>
                <a:cubicBezTo>
                  <a:pt x="1143321" y="415402"/>
                  <a:pt x="1148616" y="417693"/>
                  <a:pt x="1153610" y="420547"/>
                </a:cubicBezTo>
                <a:cubicBezTo>
                  <a:pt x="1157636" y="422848"/>
                  <a:pt x="1161132" y="426011"/>
                  <a:pt x="1165185" y="428263"/>
                </a:cubicBezTo>
                <a:cubicBezTo>
                  <a:pt x="1172727" y="432453"/>
                  <a:pt x="1180793" y="435648"/>
                  <a:pt x="1188334" y="439838"/>
                </a:cubicBezTo>
                <a:cubicBezTo>
                  <a:pt x="1207548" y="450513"/>
                  <a:pt x="1194889" y="447517"/>
                  <a:pt x="1219200" y="462987"/>
                </a:cubicBezTo>
                <a:cubicBezTo>
                  <a:pt x="1226479" y="467619"/>
                  <a:pt x="1234808" y="470372"/>
                  <a:pt x="1242350" y="474562"/>
                </a:cubicBezTo>
                <a:cubicBezTo>
                  <a:pt x="1246403" y="476814"/>
                  <a:pt x="1249992" y="479821"/>
                  <a:pt x="1253924" y="482279"/>
                </a:cubicBezTo>
                <a:cubicBezTo>
                  <a:pt x="1260283" y="486253"/>
                  <a:pt x="1267113" y="489494"/>
                  <a:pt x="1273215" y="493853"/>
                </a:cubicBezTo>
                <a:cubicBezTo>
                  <a:pt x="1276175" y="495967"/>
                  <a:pt x="1277905" y="499552"/>
                  <a:pt x="1280932" y="501570"/>
                </a:cubicBezTo>
                <a:cubicBezTo>
                  <a:pt x="1285718" y="504760"/>
                  <a:pt x="1291579" y="506096"/>
                  <a:pt x="1296365" y="509286"/>
                </a:cubicBezTo>
                <a:cubicBezTo>
                  <a:pt x="1349569" y="544755"/>
                  <a:pt x="1307796" y="522719"/>
                  <a:pt x="1342663" y="540152"/>
                </a:cubicBezTo>
                <a:cubicBezTo>
                  <a:pt x="1347807" y="546582"/>
                  <a:pt x="1352273" y="553620"/>
                  <a:pt x="1358096" y="559443"/>
                </a:cubicBezTo>
                <a:cubicBezTo>
                  <a:pt x="1363919" y="565266"/>
                  <a:pt x="1371190" y="569453"/>
                  <a:pt x="1377388" y="574876"/>
                </a:cubicBezTo>
                <a:cubicBezTo>
                  <a:pt x="1381494" y="578469"/>
                  <a:pt x="1384739" y="582996"/>
                  <a:pt x="1388962" y="586451"/>
                </a:cubicBezTo>
                <a:cubicBezTo>
                  <a:pt x="1398916" y="594595"/>
                  <a:pt x="1409785" y="601566"/>
                  <a:pt x="1419828" y="609600"/>
                </a:cubicBezTo>
                <a:cubicBezTo>
                  <a:pt x="1429087" y="617007"/>
                  <a:pt x="1437577" y="625342"/>
                  <a:pt x="1446836" y="632749"/>
                </a:cubicBezTo>
                <a:cubicBezTo>
                  <a:pt x="1450457" y="635646"/>
                  <a:pt x="1454848" y="637497"/>
                  <a:pt x="1458410" y="640466"/>
                </a:cubicBezTo>
                <a:cubicBezTo>
                  <a:pt x="1462602" y="643959"/>
                  <a:pt x="1465793" y="648548"/>
                  <a:pt x="1469985" y="652041"/>
                </a:cubicBezTo>
                <a:cubicBezTo>
                  <a:pt x="1473547" y="655009"/>
                  <a:pt x="1478070" y="656704"/>
                  <a:pt x="1481560" y="659757"/>
                </a:cubicBezTo>
                <a:cubicBezTo>
                  <a:pt x="1488404" y="665745"/>
                  <a:pt x="1493576" y="673592"/>
                  <a:pt x="1500851" y="679048"/>
                </a:cubicBezTo>
                <a:cubicBezTo>
                  <a:pt x="1505995" y="682906"/>
                  <a:pt x="1511504" y="686321"/>
                  <a:pt x="1516284" y="690623"/>
                </a:cubicBezTo>
                <a:cubicBezTo>
                  <a:pt x="1524395" y="697923"/>
                  <a:pt x="1531717" y="706056"/>
                  <a:pt x="1539433" y="713772"/>
                </a:cubicBezTo>
                <a:cubicBezTo>
                  <a:pt x="1542005" y="716344"/>
                  <a:pt x="1545132" y="718462"/>
                  <a:pt x="1547150" y="721489"/>
                </a:cubicBezTo>
                <a:cubicBezTo>
                  <a:pt x="1549722" y="725347"/>
                  <a:pt x="1551587" y="729784"/>
                  <a:pt x="1554866" y="733063"/>
                </a:cubicBezTo>
                <a:cubicBezTo>
                  <a:pt x="1558145" y="736342"/>
                  <a:pt x="1563162" y="737501"/>
                  <a:pt x="1566441" y="740780"/>
                </a:cubicBezTo>
                <a:cubicBezTo>
                  <a:pt x="1594598" y="768937"/>
                  <a:pt x="1571773" y="750266"/>
                  <a:pt x="1589590" y="771646"/>
                </a:cubicBezTo>
                <a:cubicBezTo>
                  <a:pt x="1601554" y="786003"/>
                  <a:pt x="1601700" y="782025"/>
                  <a:pt x="1616598" y="794795"/>
                </a:cubicBezTo>
                <a:cubicBezTo>
                  <a:pt x="1620741" y="798346"/>
                  <a:pt x="1623865" y="803020"/>
                  <a:pt x="1628172" y="806370"/>
                </a:cubicBezTo>
                <a:cubicBezTo>
                  <a:pt x="1635493" y="812064"/>
                  <a:pt x="1643605" y="816659"/>
                  <a:pt x="1651322" y="821803"/>
                </a:cubicBezTo>
                <a:lnTo>
                  <a:pt x="1662896" y="829519"/>
                </a:lnTo>
                <a:cubicBezTo>
                  <a:pt x="1666754" y="832091"/>
                  <a:pt x="1671192" y="833957"/>
                  <a:pt x="1674471" y="837236"/>
                </a:cubicBezTo>
                <a:cubicBezTo>
                  <a:pt x="1681648" y="844412"/>
                  <a:pt x="1684029" y="847801"/>
                  <a:pt x="1693762" y="852668"/>
                </a:cubicBezTo>
                <a:cubicBezTo>
                  <a:pt x="1697400" y="854487"/>
                  <a:pt x="1701479" y="855241"/>
                  <a:pt x="1705337" y="856527"/>
                </a:cubicBezTo>
                <a:cubicBezTo>
                  <a:pt x="1709195" y="860385"/>
                  <a:pt x="1712372" y="865074"/>
                  <a:pt x="1716912" y="868101"/>
                </a:cubicBezTo>
                <a:cubicBezTo>
                  <a:pt x="1720296" y="870357"/>
                  <a:pt x="1724678" y="870532"/>
                  <a:pt x="1728486" y="871960"/>
                </a:cubicBezTo>
                <a:cubicBezTo>
                  <a:pt x="1734971" y="874392"/>
                  <a:pt x="1741448" y="876863"/>
                  <a:pt x="1747777" y="879676"/>
                </a:cubicBezTo>
                <a:cubicBezTo>
                  <a:pt x="1764521" y="887118"/>
                  <a:pt x="1759398" y="887055"/>
                  <a:pt x="1774785" y="891251"/>
                </a:cubicBezTo>
                <a:cubicBezTo>
                  <a:pt x="1785017" y="894041"/>
                  <a:pt x="1805651" y="898967"/>
                  <a:pt x="1805651" y="898967"/>
                </a:cubicBezTo>
                <a:cubicBezTo>
                  <a:pt x="1808223" y="901539"/>
                  <a:pt x="1810248" y="904812"/>
                  <a:pt x="1813367" y="906684"/>
                </a:cubicBezTo>
                <a:cubicBezTo>
                  <a:pt x="1817320" y="909056"/>
                  <a:pt x="1837493" y="913680"/>
                  <a:pt x="1840375" y="914400"/>
                </a:cubicBezTo>
                <a:cubicBezTo>
                  <a:pt x="1844233" y="916972"/>
                  <a:pt x="1847608" y="920489"/>
                  <a:pt x="1851950" y="922117"/>
                </a:cubicBezTo>
                <a:cubicBezTo>
                  <a:pt x="1858090" y="924420"/>
                  <a:pt x="1864839" y="924553"/>
                  <a:pt x="1871241" y="925975"/>
                </a:cubicBezTo>
                <a:cubicBezTo>
                  <a:pt x="1920279" y="936872"/>
                  <a:pt x="1847783" y="922055"/>
                  <a:pt x="1905965" y="933691"/>
                </a:cubicBezTo>
                <a:cubicBezTo>
                  <a:pt x="1932973" y="932405"/>
                  <a:pt x="1960159" y="933187"/>
                  <a:pt x="1986988" y="929833"/>
                </a:cubicBezTo>
                <a:cubicBezTo>
                  <a:pt x="1994025" y="928953"/>
                  <a:pt x="2001218" y="918449"/>
                  <a:pt x="2006279" y="914400"/>
                </a:cubicBezTo>
                <a:cubicBezTo>
                  <a:pt x="2009900" y="911503"/>
                  <a:pt x="2013995" y="909256"/>
                  <a:pt x="2017853" y="906684"/>
                </a:cubicBezTo>
                <a:cubicBezTo>
                  <a:pt x="2022997" y="898967"/>
                  <a:pt x="2030353" y="892332"/>
                  <a:pt x="2033286" y="883534"/>
                </a:cubicBezTo>
                <a:cubicBezTo>
                  <a:pt x="2038610" y="867561"/>
                  <a:pt x="2034888" y="875344"/>
                  <a:pt x="2044861" y="860385"/>
                </a:cubicBezTo>
                <a:cubicBezTo>
                  <a:pt x="2043575" y="846238"/>
                  <a:pt x="2043012" y="832007"/>
                  <a:pt x="2041003" y="817944"/>
                </a:cubicBezTo>
                <a:cubicBezTo>
                  <a:pt x="2040428" y="813918"/>
                  <a:pt x="2039400" y="809754"/>
                  <a:pt x="2037144" y="806370"/>
                </a:cubicBezTo>
                <a:cubicBezTo>
                  <a:pt x="2034117" y="801830"/>
                  <a:pt x="2029428" y="798653"/>
                  <a:pt x="2025570" y="794795"/>
                </a:cubicBezTo>
                <a:cubicBezTo>
                  <a:pt x="2018218" y="772736"/>
                  <a:pt x="2027270" y="791525"/>
                  <a:pt x="2002420" y="771646"/>
                </a:cubicBezTo>
                <a:cubicBezTo>
                  <a:pt x="1958667" y="736645"/>
                  <a:pt x="2011813" y="765142"/>
                  <a:pt x="1952263" y="740780"/>
                </a:cubicBezTo>
                <a:cubicBezTo>
                  <a:pt x="1934133" y="733363"/>
                  <a:pt x="1914547" y="728496"/>
                  <a:pt x="1898248" y="717630"/>
                </a:cubicBezTo>
                <a:cubicBezTo>
                  <a:pt x="1894390" y="715058"/>
                  <a:pt x="1890295" y="712810"/>
                  <a:pt x="1886674" y="709914"/>
                </a:cubicBezTo>
                <a:cubicBezTo>
                  <a:pt x="1883833" y="707642"/>
                  <a:pt x="1882300" y="703631"/>
                  <a:pt x="1878957" y="702198"/>
                </a:cubicBezTo>
                <a:cubicBezTo>
                  <a:pt x="1848163" y="689001"/>
                  <a:pt x="1870548" y="705709"/>
                  <a:pt x="1848091" y="694481"/>
                </a:cubicBezTo>
                <a:cubicBezTo>
                  <a:pt x="1808021" y="674446"/>
                  <a:pt x="1851930" y="689514"/>
                  <a:pt x="1801793" y="675190"/>
                </a:cubicBezTo>
                <a:cubicBezTo>
                  <a:pt x="1773857" y="656567"/>
                  <a:pt x="1786938" y="663904"/>
                  <a:pt x="1763210" y="652041"/>
                </a:cubicBezTo>
                <a:cubicBezTo>
                  <a:pt x="1760638" y="649469"/>
                  <a:pt x="1758474" y="646410"/>
                  <a:pt x="1755494" y="644324"/>
                </a:cubicBezTo>
                <a:cubicBezTo>
                  <a:pt x="1745554" y="637366"/>
                  <a:pt x="1724628" y="625033"/>
                  <a:pt x="1724628" y="625033"/>
                </a:cubicBezTo>
                <a:cubicBezTo>
                  <a:pt x="1720770" y="619889"/>
                  <a:pt x="1717962" y="613754"/>
                  <a:pt x="1713053" y="609600"/>
                </a:cubicBezTo>
                <a:cubicBezTo>
                  <a:pt x="1701069" y="599460"/>
                  <a:pt x="1683890" y="595152"/>
                  <a:pt x="1674471" y="582593"/>
                </a:cubicBezTo>
                <a:cubicBezTo>
                  <a:pt x="1660456" y="563907"/>
                  <a:pt x="1668996" y="569194"/>
                  <a:pt x="1651322" y="563301"/>
                </a:cubicBezTo>
                <a:cubicBezTo>
                  <a:pt x="1648750" y="558157"/>
                  <a:pt x="1646459" y="552862"/>
                  <a:pt x="1643605" y="547868"/>
                </a:cubicBezTo>
                <a:cubicBezTo>
                  <a:pt x="1639959" y="541488"/>
                  <a:pt x="1628079" y="525380"/>
                  <a:pt x="1624314" y="520861"/>
                </a:cubicBezTo>
                <a:cubicBezTo>
                  <a:pt x="1621985" y="518066"/>
                  <a:pt x="1618616" y="516171"/>
                  <a:pt x="1616598" y="513144"/>
                </a:cubicBezTo>
                <a:cubicBezTo>
                  <a:pt x="1608279" y="500665"/>
                  <a:pt x="1604053" y="485167"/>
                  <a:pt x="1593448" y="474562"/>
                </a:cubicBezTo>
                <a:cubicBezTo>
                  <a:pt x="1588304" y="469418"/>
                  <a:pt x="1582481" y="464872"/>
                  <a:pt x="1578015" y="459129"/>
                </a:cubicBezTo>
                <a:cubicBezTo>
                  <a:pt x="1573411" y="453210"/>
                  <a:pt x="1570601" y="446077"/>
                  <a:pt x="1566441" y="439838"/>
                </a:cubicBezTo>
                <a:cubicBezTo>
                  <a:pt x="1558146" y="427396"/>
                  <a:pt x="1554061" y="424924"/>
                  <a:pt x="1547150" y="412830"/>
                </a:cubicBezTo>
                <a:cubicBezTo>
                  <a:pt x="1544296" y="407836"/>
                  <a:pt x="1542226" y="402426"/>
                  <a:pt x="1539433" y="397398"/>
                </a:cubicBezTo>
                <a:cubicBezTo>
                  <a:pt x="1531997" y="384013"/>
                  <a:pt x="1520999" y="367206"/>
                  <a:pt x="1512425" y="354957"/>
                </a:cubicBezTo>
                <a:cubicBezTo>
                  <a:pt x="1508738" y="349689"/>
                  <a:pt x="1505123" y="344330"/>
                  <a:pt x="1500851" y="339524"/>
                </a:cubicBezTo>
                <a:cubicBezTo>
                  <a:pt x="1494809" y="332727"/>
                  <a:pt x="1486605" y="327799"/>
                  <a:pt x="1481560" y="320233"/>
                </a:cubicBezTo>
                <a:cubicBezTo>
                  <a:pt x="1478988" y="316375"/>
                  <a:pt x="1477122" y="311937"/>
                  <a:pt x="1473843" y="308658"/>
                </a:cubicBezTo>
                <a:cubicBezTo>
                  <a:pt x="1469296" y="304111"/>
                  <a:pt x="1462957" y="301631"/>
                  <a:pt x="1458410" y="297084"/>
                </a:cubicBezTo>
                <a:cubicBezTo>
                  <a:pt x="1438448" y="277122"/>
                  <a:pt x="1454446" y="287592"/>
                  <a:pt x="1439119" y="270076"/>
                </a:cubicBezTo>
                <a:cubicBezTo>
                  <a:pt x="1399391" y="224673"/>
                  <a:pt x="1436144" y="267473"/>
                  <a:pt x="1408253" y="243068"/>
                </a:cubicBezTo>
                <a:cubicBezTo>
                  <a:pt x="1401409" y="237080"/>
                  <a:pt x="1394006" y="231344"/>
                  <a:pt x="1388962" y="223777"/>
                </a:cubicBezTo>
                <a:lnTo>
                  <a:pt x="1373529" y="200628"/>
                </a:lnTo>
                <a:cubicBezTo>
                  <a:pt x="1363834" y="171540"/>
                  <a:pt x="1376910" y="207388"/>
                  <a:pt x="1361955" y="177479"/>
                </a:cubicBezTo>
                <a:cubicBezTo>
                  <a:pt x="1360136" y="173841"/>
                  <a:pt x="1359915" y="169542"/>
                  <a:pt x="1358096" y="165904"/>
                </a:cubicBezTo>
                <a:cubicBezTo>
                  <a:pt x="1356022" y="161757"/>
                  <a:pt x="1352263" y="158566"/>
                  <a:pt x="1350380" y="154329"/>
                </a:cubicBezTo>
                <a:cubicBezTo>
                  <a:pt x="1336193" y="122409"/>
                  <a:pt x="1350793" y="139311"/>
                  <a:pt x="1334947" y="123463"/>
                </a:cubicBezTo>
                <a:cubicBezTo>
                  <a:pt x="1333661" y="119605"/>
                  <a:pt x="1333181" y="115376"/>
                  <a:pt x="1331089" y="111889"/>
                </a:cubicBezTo>
                <a:cubicBezTo>
                  <a:pt x="1329217" y="108770"/>
                  <a:pt x="1324999" y="107426"/>
                  <a:pt x="1323372" y="104172"/>
                </a:cubicBezTo>
                <a:cubicBezTo>
                  <a:pt x="1319735" y="96897"/>
                  <a:pt x="1318228" y="88739"/>
                  <a:pt x="1315656" y="81023"/>
                </a:cubicBezTo>
                <a:lnTo>
                  <a:pt x="1304081" y="46299"/>
                </a:lnTo>
                <a:cubicBezTo>
                  <a:pt x="1302795" y="42441"/>
                  <a:pt x="1301209" y="38670"/>
                  <a:pt x="1300223" y="34724"/>
                </a:cubicBezTo>
                <a:cubicBezTo>
                  <a:pt x="1297785" y="24970"/>
                  <a:pt x="1296197" y="16941"/>
                  <a:pt x="1292507" y="7717"/>
                </a:cubicBezTo>
                <a:cubicBezTo>
                  <a:pt x="1291439" y="5047"/>
                  <a:pt x="1289934" y="2572"/>
                  <a:pt x="1288648" y="0"/>
                </a:cubicBezTo>
              </a:path>
            </a:pathLst>
          </a:cu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FFF31D-81FE-9145-8871-EB703B2A7A4E}"/>
              </a:ext>
            </a:extLst>
          </p:cNvPr>
          <p:cNvSpPr txBox="1"/>
          <p:nvPr/>
        </p:nvSpPr>
        <p:spPr>
          <a:xfrm>
            <a:off x="2601615" y="5654926"/>
            <a:ext cx="3953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どっちが良い識別器？？</a:t>
            </a:r>
          </a:p>
        </p:txBody>
      </p: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7093867C-5231-2542-96D2-17E3DB47E881}"/>
              </a:ext>
            </a:extLst>
          </p:cNvPr>
          <p:cNvSpPr/>
          <p:nvPr/>
        </p:nvSpPr>
        <p:spPr>
          <a:xfrm>
            <a:off x="5221357" y="2478157"/>
            <a:ext cx="1709530" cy="1537252"/>
          </a:xfrm>
          <a:custGeom>
            <a:avLst/>
            <a:gdLst>
              <a:gd name="connsiteX0" fmla="*/ 0 w 1709530"/>
              <a:gd name="connsiteY0" fmla="*/ 1537252 h 1537252"/>
              <a:gd name="connsiteX1" fmla="*/ 450573 w 1709530"/>
              <a:gd name="connsiteY1" fmla="*/ 1524000 h 1537252"/>
              <a:gd name="connsiteX2" fmla="*/ 530086 w 1709530"/>
              <a:gd name="connsiteY2" fmla="*/ 1510747 h 1537252"/>
              <a:gd name="connsiteX3" fmla="*/ 636104 w 1709530"/>
              <a:gd name="connsiteY3" fmla="*/ 1497495 h 1537252"/>
              <a:gd name="connsiteX4" fmla="*/ 768626 w 1709530"/>
              <a:gd name="connsiteY4" fmla="*/ 1457739 h 1537252"/>
              <a:gd name="connsiteX5" fmla="*/ 821634 w 1709530"/>
              <a:gd name="connsiteY5" fmla="*/ 1444486 h 1537252"/>
              <a:gd name="connsiteX6" fmla="*/ 901147 w 1709530"/>
              <a:gd name="connsiteY6" fmla="*/ 1417982 h 1537252"/>
              <a:gd name="connsiteX7" fmla="*/ 954156 w 1709530"/>
              <a:gd name="connsiteY7" fmla="*/ 1404730 h 1537252"/>
              <a:gd name="connsiteX8" fmla="*/ 1033669 w 1709530"/>
              <a:gd name="connsiteY8" fmla="*/ 1378226 h 1537252"/>
              <a:gd name="connsiteX9" fmla="*/ 1113182 w 1709530"/>
              <a:gd name="connsiteY9" fmla="*/ 1351721 h 1537252"/>
              <a:gd name="connsiteX10" fmla="*/ 1192695 w 1709530"/>
              <a:gd name="connsiteY10" fmla="*/ 1325217 h 1537252"/>
              <a:gd name="connsiteX11" fmla="*/ 1232452 w 1709530"/>
              <a:gd name="connsiteY11" fmla="*/ 1311965 h 1537252"/>
              <a:gd name="connsiteX12" fmla="*/ 1298713 w 1709530"/>
              <a:gd name="connsiteY12" fmla="*/ 1245704 h 1537252"/>
              <a:gd name="connsiteX13" fmla="*/ 1325217 w 1709530"/>
              <a:gd name="connsiteY13" fmla="*/ 1205947 h 1537252"/>
              <a:gd name="connsiteX14" fmla="*/ 1364973 w 1709530"/>
              <a:gd name="connsiteY14" fmla="*/ 1166191 h 1537252"/>
              <a:gd name="connsiteX15" fmla="*/ 1417982 w 1709530"/>
              <a:gd name="connsiteY15" fmla="*/ 1086678 h 1537252"/>
              <a:gd name="connsiteX16" fmla="*/ 1457739 w 1709530"/>
              <a:gd name="connsiteY16" fmla="*/ 967408 h 1537252"/>
              <a:gd name="connsiteX17" fmla="*/ 1470991 w 1709530"/>
              <a:gd name="connsiteY17" fmla="*/ 927652 h 1537252"/>
              <a:gd name="connsiteX18" fmla="*/ 1524000 w 1709530"/>
              <a:gd name="connsiteY18" fmla="*/ 834886 h 1537252"/>
              <a:gd name="connsiteX19" fmla="*/ 1550504 w 1709530"/>
              <a:gd name="connsiteY19" fmla="*/ 795130 h 1537252"/>
              <a:gd name="connsiteX20" fmla="*/ 1590260 w 1709530"/>
              <a:gd name="connsiteY20" fmla="*/ 702365 h 1537252"/>
              <a:gd name="connsiteX21" fmla="*/ 1616765 w 1709530"/>
              <a:gd name="connsiteY21" fmla="*/ 622852 h 1537252"/>
              <a:gd name="connsiteX22" fmla="*/ 1630017 w 1709530"/>
              <a:gd name="connsiteY22" fmla="*/ 583095 h 1537252"/>
              <a:gd name="connsiteX23" fmla="*/ 1643269 w 1709530"/>
              <a:gd name="connsiteY23" fmla="*/ 543339 h 1537252"/>
              <a:gd name="connsiteX24" fmla="*/ 1656521 w 1709530"/>
              <a:gd name="connsiteY24" fmla="*/ 437321 h 1537252"/>
              <a:gd name="connsiteX25" fmla="*/ 1669773 w 1709530"/>
              <a:gd name="connsiteY25" fmla="*/ 397565 h 1537252"/>
              <a:gd name="connsiteX26" fmla="*/ 1696278 w 1709530"/>
              <a:gd name="connsiteY26" fmla="*/ 185530 h 1537252"/>
              <a:gd name="connsiteX27" fmla="*/ 1709530 w 1709530"/>
              <a:gd name="connsiteY27" fmla="*/ 0 h 1537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09530" h="1537252">
                <a:moveTo>
                  <a:pt x="0" y="1537252"/>
                </a:moveTo>
                <a:cubicBezTo>
                  <a:pt x="150191" y="1532835"/>
                  <a:pt x="300505" y="1531504"/>
                  <a:pt x="450573" y="1524000"/>
                </a:cubicBezTo>
                <a:cubicBezTo>
                  <a:pt x="477409" y="1522658"/>
                  <a:pt x="503486" y="1514547"/>
                  <a:pt x="530086" y="1510747"/>
                </a:cubicBezTo>
                <a:cubicBezTo>
                  <a:pt x="565342" y="1505710"/>
                  <a:pt x="600974" y="1503350"/>
                  <a:pt x="636104" y="1497495"/>
                </a:cubicBezTo>
                <a:cubicBezTo>
                  <a:pt x="699194" y="1486980"/>
                  <a:pt x="697947" y="1475410"/>
                  <a:pt x="768626" y="1457739"/>
                </a:cubicBezTo>
                <a:cubicBezTo>
                  <a:pt x="786295" y="1453321"/>
                  <a:pt x="804189" y="1449720"/>
                  <a:pt x="821634" y="1444486"/>
                </a:cubicBezTo>
                <a:cubicBezTo>
                  <a:pt x="848394" y="1436458"/>
                  <a:pt x="874043" y="1424758"/>
                  <a:pt x="901147" y="1417982"/>
                </a:cubicBezTo>
                <a:cubicBezTo>
                  <a:pt x="918817" y="1413565"/>
                  <a:pt x="936711" y="1409964"/>
                  <a:pt x="954156" y="1404730"/>
                </a:cubicBezTo>
                <a:cubicBezTo>
                  <a:pt x="980916" y="1396702"/>
                  <a:pt x="1007165" y="1387061"/>
                  <a:pt x="1033669" y="1378226"/>
                </a:cubicBezTo>
                <a:lnTo>
                  <a:pt x="1113182" y="1351721"/>
                </a:lnTo>
                <a:lnTo>
                  <a:pt x="1192695" y="1325217"/>
                </a:lnTo>
                <a:lnTo>
                  <a:pt x="1232452" y="1311965"/>
                </a:lnTo>
                <a:cubicBezTo>
                  <a:pt x="1303129" y="1205946"/>
                  <a:pt x="1210365" y="1334052"/>
                  <a:pt x="1298713" y="1245704"/>
                </a:cubicBezTo>
                <a:cubicBezTo>
                  <a:pt x="1309975" y="1234442"/>
                  <a:pt x="1315021" y="1218183"/>
                  <a:pt x="1325217" y="1205947"/>
                </a:cubicBezTo>
                <a:cubicBezTo>
                  <a:pt x="1337215" y="1191550"/>
                  <a:pt x="1353467" y="1180984"/>
                  <a:pt x="1364973" y="1166191"/>
                </a:cubicBezTo>
                <a:cubicBezTo>
                  <a:pt x="1384530" y="1141047"/>
                  <a:pt x="1417982" y="1086678"/>
                  <a:pt x="1417982" y="1086678"/>
                </a:cubicBezTo>
                <a:lnTo>
                  <a:pt x="1457739" y="967408"/>
                </a:lnTo>
                <a:cubicBezTo>
                  <a:pt x="1462156" y="954156"/>
                  <a:pt x="1463243" y="939275"/>
                  <a:pt x="1470991" y="927652"/>
                </a:cubicBezTo>
                <a:cubicBezTo>
                  <a:pt x="1535568" y="830784"/>
                  <a:pt x="1456740" y="952590"/>
                  <a:pt x="1524000" y="834886"/>
                </a:cubicBezTo>
                <a:cubicBezTo>
                  <a:pt x="1531902" y="821058"/>
                  <a:pt x="1541669" y="808382"/>
                  <a:pt x="1550504" y="795130"/>
                </a:cubicBezTo>
                <a:cubicBezTo>
                  <a:pt x="1593156" y="667171"/>
                  <a:pt x="1524766" y="866097"/>
                  <a:pt x="1590260" y="702365"/>
                </a:cubicBezTo>
                <a:cubicBezTo>
                  <a:pt x="1600636" y="676425"/>
                  <a:pt x="1607930" y="649356"/>
                  <a:pt x="1616765" y="622852"/>
                </a:cubicBezTo>
                <a:lnTo>
                  <a:pt x="1630017" y="583095"/>
                </a:lnTo>
                <a:lnTo>
                  <a:pt x="1643269" y="543339"/>
                </a:lnTo>
                <a:cubicBezTo>
                  <a:pt x="1647686" y="508000"/>
                  <a:pt x="1650150" y="472361"/>
                  <a:pt x="1656521" y="437321"/>
                </a:cubicBezTo>
                <a:cubicBezTo>
                  <a:pt x="1659020" y="423577"/>
                  <a:pt x="1666743" y="411201"/>
                  <a:pt x="1669773" y="397565"/>
                </a:cubicBezTo>
                <a:cubicBezTo>
                  <a:pt x="1683645" y="335143"/>
                  <a:pt x="1691389" y="244201"/>
                  <a:pt x="1696278" y="185530"/>
                </a:cubicBezTo>
                <a:cubicBezTo>
                  <a:pt x="1701427" y="123743"/>
                  <a:pt x="1709530" y="0"/>
                  <a:pt x="1709530" y="0"/>
                </a:cubicBezTo>
              </a:path>
            </a:pathLst>
          </a:cu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310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F6F8DB-3D77-8A4A-A098-FA1FFB91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前向き計算の例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5C651C-D3DE-AB44-9D82-08BAC023A7FB}"/>
              </a:ext>
            </a:extLst>
          </p:cNvPr>
          <p:cNvSpPr txBox="1"/>
          <p:nvPr/>
        </p:nvSpPr>
        <p:spPr>
          <a:xfrm>
            <a:off x="279924" y="126008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例題（魚の分類）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6520098-F7F7-144F-A0D0-DF1D3ADF4ADE}"/>
              </a:ext>
            </a:extLst>
          </p:cNvPr>
          <p:cNvSpPr txBox="1"/>
          <p:nvPr/>
        </p:nvSpPr>
        <p:spPr>
          <a:xfrm>
            <a:off x="4816815" y="1260089"/>
            <a:ext cx="2039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例題（</a:t>
            </a:r>
            <a:r>
              <a:rPr lang="en-US" altLang="ja-JP" sz="2800" dirty="0"/>
              <a:t>XOR</a:t>
            </a:r>
            <a:r>
              <a:rPr lang="ja-JP" altLang="en-US" sz="2800"/>
              <a:t>）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C68086-A21B-0640-B8C3-02EF14AF7300}"/>
              </a:ext>
            </a:extLst>
          </p:cNvPr>
          <p:cNvSpPr txBox="1"/>
          <p:nvPr/>
        </p:nvSpPr>
        <p:spPr>
          <a:xfrm>
            <a:off x="6920314" y="12013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XOR(</a:t>
            </a:r>
            <a:r>
              <a:rPr lang="ja-JP" altLang="en-US"/>
              <a:t>排他的論理和</a:t>
            </a:r>
            <a:r>
              <a:rPr lang="en-US" altLang="ja-JP" dirty="0"/>
              <a:t>)</a:t>
            </a:r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04C6CD0-41A9-8D4D-A6F2-CAA70AAB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314" y="489466"/>
            <a:ext cx="2082800" cy="97790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B1CC996-54C1-974F-AC54-007EAF36791C}"/>
              </a:ext>
            </a:extLst>
          </p:cNvPr>
          <p:cNvCxnSpPr/>
          <p:nvPr/>
        </p:nvCxnSpPr>
        <p:spPr>
          <a:xfrm flipV="1">
            <a:off x="702527" y="2553629"/>
            <a:ext cx="0" cy="25982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E9CCA88-7606-EC47-9083-A0CBDEEF9692}"/>
              </a:ext>
            </a:extLst>
          </p:cNvPr>
          <p:cNvCxnSpPr>
            <a:cxnSpLocks/>
          </p:cNvCxnSpPr>
          <p:nvPr/>
        </p:nvCxnSpPr>
        <p:spPr>
          <a:xfrm>
            <a:off x="279924" y="4690946"/>
            <a:ext cx="283612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円/楕円 14">
            <a:extLst>
              <a:ext uri="{FF2B5EF4-FFF2-40B4-BE49-F238E27FC236}">
                <a16:creationId xmlns:a16="http://schemas.microsoft.com/office/drawing/2014/main" id="{FA9BCA32-73C3-AE42-9828-E97CB7ED151C}"/>
              </a:ext>
            </a:extLst>
          </p:cNvPr>
          <p:cNvSpPr/>
          <p:nvPr/>
        </p:nvSpPr>
        <p:spPr>
          <a:xfrm>
            <a:off x="1180171" y="374176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C5483E6E-9981-E54A-98EA-9290F2EBB34A}"/>
              </a:ext>
            </a:extLst>
          </p:cNvPr>
          <p:cNvSpPr/>
          <p:nvPr/>
        </p:nvSpPr>
        <p:spPr>
          <a:xfrm>
            <a:off x="1858537" y="270602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B0EB7917-6EF4-6B49-B065-C3314776EEC4}"/>
              </a:ext>
            </a:extLst>
          </p:cNvPr>
          <p:cNvSpPr/>
          <p:nvPr/>
        </p:nvSpPr>
        <p:spPr>
          <a:xfrm>
            <a:off x="1364154" y="3224905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D1D14D36-0855-E740-9D92-6C14B4B049BE}"/>
              </a:ext>
            </a:extLst>
          </p:cNvPr>
          <p:cNvSpPr/>
          <p:nvPr/>
        </p:nvSpPr>
        <p:spPr>
          <a:xfrm>
            <a:off x="1478302" y="352192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85A1514F-A969-C34B-9638-082DDC9EA7FA}"/>
              </a:ext>
            </a:extLst>
          </p:cNvPr>
          <p:cNvSpPr/>
          <p:nvPr/>
        </p:nvSpPr>
        <p:spPr>
          <a:xfrm>
            <a:off x="1590608" y="3772012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D9A6DB55-490C-564A-B999-677AB3C1D85B}"/>
              </a:ext>
            </a:extLst>
          </p:cNvPr>
          <p:cNvSpPr/>
          <p:nvPr/>
        </p:nvSpPr>
        <p:spPr>
          <a:xfrm>
            <a:off x="977591" y="302974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4A306C1A-3E67-EE48-B677-8CB77A429EEF}"/>
              </a:ext>
            </a:extLst>
          </p:cNvPr>
          <p:cNvSpPr/>
          <p:nvPr/>
        </p:nvSpPr>
        <p:spPr>
          <a:xfrm>
            <a:off x="1129991" y="318214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8452027E-7242-AC4C-8F80-EF01B1777932}"/>
              </a:ext>
            </a:extLst>
          </p:cNvPr>
          <p:cNvSpPr/>
          <p:nvPr/>
        </p:nvSpPr>
        <p:spPr>
          <a:xfrm>
            <a:off x="1143302" y="2553629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B3C668C2-AE85-C748-823F-573F86BF02A6}"/>
              </a:ext>
            </a:extLst>
          </p:cNvPr>
          <p:cNvSpPr/>
          <p:nvPr/>
        </p:nvSpPr>
        <p:spPr>
          <a:xfrm>
            <a:off x="1065325" y="3552488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FA7FDBB5-E2FC-4D47-9064-5B31D109F9B3}"/>
              </a:ext>
            </a:extLst>
          </p:cNvPr>
          <p:cNvSpPr/>
          <p:nvPr/>
        </p:nvSpPr>
        <p:spPr>
          <a:xfrm>
            <a:off x="992459" y="3800707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DBD7317D-07F9-FD4A-851A-155914C1A12C}"/>
              </a:ext>
            </a:extLst>
          </p:cNvPr>
          <p:cNvSpPr/>
          <p:nvPr/>
        </p:nvSpPr>
        <p:spPr>
          <a:xfrm>
            <a:off x="769078" y="3293966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6A97AAEC-C290-F340-9E98-4AE23EA80421}"/>
              </a:ext>
            </a:extLst>
          </p:cNvPr>
          <p:cNvSpPr/>
          <p:nvPr/>
        </p:nvSpPr>
        <p:spPr>
          <a:xfrm>
            <a:off x="1382752" y="4205228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B2B2E44F-B05D-124B-B876-18F940B49942}"/>
              </a:ext>
            </a:extLst>
          </p:cNvPr>
          <p:cNvSpPr/>
          <p:nvPr/>
        </p:nvSpPr>
        <p:spPr>
          <a:xfrm>
            <a:off x="2180022" y="3082282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AF6B453F-F9A5-734F-AE60-2F10BF761BC8}"/>
              </a:ext>
            </a:extLst>
          </p:cNvPr>
          <p:cNvSpPr/>
          <p:nvPr/>
        </p:nvSpPr>
        <p:spPr>
          <a:xfrm>
            <a:off x="1271813" y="364830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BDF75B6A-48ED-8A47-A633-CD093DFF32E1}"/>
              </a:ext>
            </a:extLst>
          </p:cNvPr>
          <p:cNvSpPr/>
          <p:nvPr/>
        </p:nvSpPr>
        <p:spPr>
          <a:xfrm>
            <a:off x="2313244" y="280178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D54BA54E-2455-4643-83AB-C9CFBDD071B2}"/>
              </a:ext>
            </a:extLst>
          </p:cNvPr>
          <p:cNvSpPr/>
          <p:nvPr/>
        </p:nvSpPr>
        <p:spPr>
          <a:xfrm>
            <a:off x="1332621" y="348255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97433F84-2AA0-D24A-B27B-C6C5AD735212}"/>
              </a:ext>
            </a:extLst>
          </p:cNvPr>
          <p:cNvSpPr/>
          <p:nvPr/>
        </p:nvSpPr>
        <p:spPr>
          <a:xfrm>
            <a:off x="2434066" y="3501814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>
            <a:extLst>
              <a:ext uri="{FF2B5EF4-FFF2-40B4-BE49-F238E27FC236}">
                <a16:creationId xmlns:a16="http://schemas.microsoft.com/office/drawing/2014/main" id="{CC0647B1-BDB4-7349-AAE7-BBF09E0ECF1A}"/>
              </a:ext>
            </a:extLst>
          </p:cNvPr>
          <p:cNvSpPr/>
          <p:nvPr/>
        </p:nvSpPr>
        <p:spPr>
          <a:xfrm>
            <a:off x="836629" y="4222156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>
            <a:extLst>
              <a:ext uri="{FF2B5EF4-FFF2-40B4-BE49-F238E27FC236}">
                <a16:creationId xmlns:a16="http://schemas.microsoft.com/office/drawing/2014/main" id="{F6D130AE-8C3B-6C48-80DF-2F5A7348EE57}"/>
              </a:ext>
            </a:extLst>
          </p:cNvPr>
          <p:cNvSpPr/>
          <p:nvPr/>
        </p:nvSpPr>
        <p:spPr>
          <a:xfrm>
            <a:off x="2130436" y="444808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>
            <a:extLst>
              <a:ext uri="{FF2B5EF4-FFF2-40B4-BE49-F238E27FC236}">
                <a16:creationId xmlns:a16="http://schemas.microsoft.com/office/drawing/2014/main" id="{4F544D5E-C564-814B-971F-3D5AF5F2AF72}"/>
              </a:ext>
            </a:extLst>
          </p:cNvPr>
          <p:cNvSpPr/>
          <p:nvPr/>
        </p:nvSpPr>
        <p:spPr>
          <a:xfrm>
            <a:off x="2009078" y="3332356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>
            <a:extLst>
              <a:ext uri="{FF2B5EF4-FFF2-40B4-BE49-F238E27FC236}">
                <a16:creationId xmlns:a16="http://schemas.microsoft.com/office/drawing/2014/main" id="{06179210-8654-5F48-B938-6D2F99CF27D3}"/>
              </a:ext>
            </a:extLst>
          </p:cNvPr>
          <p:cNvSpPr/>
          <p:nvPr/>
        </p:nvSpPr>
        <p:spPr>
          <a:xfrm>
            <a:off x="992459" y="4482447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35">
            <a:extLst>
              <a:ext uri="{FF2B5EF4-FFF2-40B4-BE49-F238E27FC236}">
                <a16:creationId xmlns:a16="http://schemas.microsoft.com/office/drawing/2014/main" id="{310B7BE1-9B08-B942-AA48-08AFF6253965}"/>
              </a:ext>
            </a:extLst>
          </p:cNvPr>
          <p:cNvSpPr/>
          <p:nvPr/>
        </p:nvSpPr>
        <p:spPr>
          <a:xfrm>
            <a:off x="2109439" y="3717713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D132D2EC-C5E8-AE41-841E-8ADED51C1769}"/>
              </a:ext>
            </a:extLst>
          </p:cNvPr>
          <p:cNvSpPr/>
          <p:nvPr/>
        </p:nvSpPr>
        <p:spPr>
          <a:xfrm>
            <a:off x="1689745" y="3555983"/>
            <a:ext cx="100361" cy="10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>
            <a:extLst>
              <a:ext uri="{FF2B5EF4-FFF2-40B4-BE49-F238E27FC236}">
                <a16:creationId xmlns:a16="http://schemas.microsoft.com/office/drawing/2014/main" id="{8F760D4B-A4FD-0942-9C76-6865EA21C5F0}"/>
              </a:ext>
            </a:extLst>
          </p:cNvPr>
          <p:cNvSpPr/>
          <p:nvPr/>
        </p:nvSpPr>
        <p:spPr>
          <a:xfrm>
            <a:off x="989029" y="4374556"/>
            <a:ext cx="100361" cy="100361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756863-514B-A143-AC98-DFAEBC003374}"/>
              </a:ext>
            </a:extLst>
          </p:cNvPr>
          <p:cNvSpPr txBox="1"/>
          <p:nvPr/>
        </p:nvSpPr>
        <p:spPr>
          <a:xfrm>
            <a:off x="2159619" y="471020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体長（</a:t>
            </a:r>
            <a:r>
              <a:rPr lang="en-US" altLang="ja-JP" dirty="0"/>
              <a:t>cm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EF63C5F-D646-F842-B907-6254D206E066}"/>
              </a:ext>
            </a:extLst>
          </p:cNvPr>
          <p:cNvSpPr txBox="1"/>
          <p:nvPr/>
        </p:nvSpPr>
        <p:spPr>
          <a:xfrm>
            <a:off x="142224" y="218224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体重（</a:t>
            </a:r>
            <a:r>
              <a:rPr lang="en-US" altLang="ja-JP" dirty="0"/>
              <a:t>kg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F65603D-4E93-EF4E-B63A-D10003649EB7}"/>
              </a:ext>
            </a:extLst>
          </p:cNvPr>
          <p:cNvSpPr txBox="1"/>
          <p:nvPr/>
        </p:nvSpPr>
        <p:spPr>
          <a:xfrm>
            <a:off x="1187185" y="2430385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B90EF07-4B18-9747-9415-26F53E43935C}"/>
              </a:ext>
            </a:extLst>
          </p:cNvPr>
          <p:cNvSpPr txBox="1"/>
          <p:nvPr/>
        </p:nvSpPr>
        <p:spPr>
          <a:xfrm>
            <a:off x="2185440" y="4359260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魚</a:t>
            </a:r>
            <a:r>
              <a:rPr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endParaRPr kumimoji="1" lang="ja-JP" altLang="en-US" sz="14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738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85F3C8-DFE2-0841-96CF-73304920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F28596-2AD3-9F44-9396-302928FF1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5974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1532793" y="300424"/>
            <a:ext cx="5145961" cy="1115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3323" b="1" i="1" u="sng">
                <a:solidFill>
                  <a:schemeClr val="tx2"/>
                </a:solidFill>
                <a:latin typeface="Times New Roman" charset="0"/>
                <a:ea typeface="ＭＳ Ｐゴシック" charset="0"/>
              </a:rPr>
              <a:t>階層型ネットワークモデルと</a:t>
            </a:r>
            <a:endParaRPr lang="en-US" altLang="ja-JP" sz="3323" b="1" i="1" u="sng" dirty="0">
              <a:solidFill>
                <a:schemeClr val="tx2"/>
              </a:solidFill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3323" b="1" i="1" u="sng">
                <a:solidFill>
                  <a:schemeClr val="tx2"/>
                </a:solidFill>
                <a:latin typeface="Times New Roman" charset="0"/>
                <a:ea typeface="ＭＳ Ｐゴシック" charset="0"/>
              </a:rPr>
              <a:t>バックプロパゲーション法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778120" y="1567962"/>
            <a:ext cx="7816563" cy="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ja-JP" altLang="en-US" sz="2585">
                <a:latin typeface="Times New Roman" charset="0"/>
              </a:rPr>
              <a:t>・</a:t>
            </a:r>
            <a:r>
              <a:rPr lang="en-US" altLang="ja-JP" sz="2585">
                <a:latin typeface="Times New Roman" charset="0"/>
              </a:rPr>
              <a:t> </a:t>
            </a:r>
            <a:r>
              <a:rPr lang="ja-JP" altLang="en-US" sz="2585" i="1">
                <a:latin typeface="Times New Roman" charset="0"/>
              </a:rPr>
              <a:t>１９８６年　</a:t>
            </a:r>
            <a:r>
              <a:rPr lang="ja-JP" altLang="en-US" sz="2585">
                <a:latin typeface="Times New Roman" charset="0"/>
              </a:rPr>
              <a:t>Ｒｕｍｅｌｈａｒｔ</a:t>
            </a:r>
            <a:r>
              <a:rPr lang="en-US" altLang="ja-JP" sz="2585">
                <a:latin typeface="Times New Roman" charset="0"/>
              </a:rPr>
              <a:t>	</a:t>
            </a:r>
            <a:r>
              <a:rPr lang="ja-JP" altLang="en-US" sz="2585">
                <a:latin typeface="Times New Roman" charset="0"/>
              </a:rPr>
              <a:t>，Ｈｉｎｔｏｎ，Ｗｉｌｌｉａｍｓ</a:t>
            </a:r>
            <a:endParaRPr lang="en-US" altLang="ja-JP" sz="2585">
              <a:latin typeface="Times New Roman" charset="0"/>
            </a:endParaRPr>
          </a:p>
          <a:p>
            <a:r>
              <a:rPr lang="ja-JP" altLang="en-US" sz="2585">
                <a:latin typeface="Times New Roman" charset="0"/>
              </a:rPr>
              <a:t>Ｂａｃｋ　Ｐｒｏｐａｇａｔｉｏｎ法（誤差逆伝播法，ＢＰ法）を提案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773724" y="2583474"/>
            <a:ext cx="7781297" cy="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585">
                <a:latin typeface="Times New Roman" charset="0"/>
                <a:ea typeface="ＭＳ Ｐゴシック" charset="0"/>
              </a:rPr>
              <a:t>・</a:t>
            </a:r>
            <a:r>
              <a:rPr lang="en-US" altLang="ja-JP" sz="2585">
                <a:latin typeface="Times New Roman" charset="0"/>
                <a:ea typeface="ＭＳ Ｐゴシック" charset="0"/>
              </a:rPr>
              <a:t> </a:t>
            </a:r>
            <a:r>
              <a:rPr lang="ja-JP" altLang="en-US" sz="2585">
                <a:latin typeface="Times New Roman" charset="0"/>
                <a:ea typeface="ＭＳ Ｐゴシック" charset="0"/>
              </a:rPr>
              <a:t>任意の個数の中間層を持つフィードフォワード階層型</a:t>
            </a:r>
            <a:endParaRPr lang="en-US" altLang="ja-JP" sz="2585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2585">
                <a:latin typeface="Times New Roman" charset="0"/>
                <a:ea typeface="ＭＳ Ｐゴシック" charset="0"/>
              </a:rPr>
              <a:t>　ネットワークに対する、教師あり学習法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773723" y="3623898"/>
            <a:ext cx="7821372" cy="128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585">
                <a:latin typeface="Times New Roman" charset="0"/>
                <a:ea typeface="ＭＳ Ｐゴシック" charset="0"/>
              </a:rPr>
              <a:t>・</a:t>
            </a:r>
            <a:r>
              <a:rPr lang="en-US" altLang="ja-JP" sz="2585">
                <a:latin typeface="Times New Roman" charset="0"/>
                <a:ea typeface="ＭＳ Ｐゴシック" charset="0"/>
              </a:rPr>
              <a:t> </a:t>
            </a:r>
            <a:r>
              <a:rPr lang="ja-JP" altLang="en-US" sz="2585">
                <a:latin typeface="Times New Roman" charset="0"/>
                <a:ea typeface="ＭＳ Ｐゴシック" charset="0"/>
              </a:rPr>
              <a:t>ある入力パターンが与えられたときに、それに対する</a:t>
            </a:r>
            <a:endParaRPr lang="en-US" altLang="ja-JP" sz="2585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2585">
                <a:latin typeface="Times New Roman" charset="0"/>
                <a:ea typeface="ＭＳ Ｐゴシック" charset="0"/>
              </a:rPr>
              <a:t>　出力パターンが目標出力と一致するように、結合荷重</a:t>
            </a:r>
            <a:endParaRPr lang="en-US" altLang="ja-JP" sz="2585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2585">
                <a:latin typeface="Times New Roman" charset="0"/>
                <a:ea typeface="ＭＳ Ｐゴシック" charset="0"/>
              </a:rPr>
              <a:t>　を修正する学習法</a:t>
            </a:r>
          </a:p>
        </p:txBody>
      </p:sp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3390900" y="5480538"/>
          <a:ext cx="2181958" cy="93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6" name="数式" r:id="rId4" imgW="1028700" imgH="469900" progId="Equation.3">
                  <p:embed/>
                </p:oleObj>
              </mc:Choice>
              <mc:Fallback>
                <p:oleObj name="数式" r:id="rId4" imgW="1028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900" y="5480538"/>
                        <a:ext cx="2181958" cy="93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/>
        </p:nvGraphicFramePr>
        <p:xfrm>
          <a:off x="3357197" y="5024806"/>
          <a:ext cx="2344615" cy="4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数式" r:id="rId6" imgW="1104900" imgH="241300" progId="Equation.3">
                  <p:embed/>
                </p:oleObj>
              </mc:Choice>
              <mc:Fallback>
                <p:oleObj name="数式" r:id="rId6" imgW="1104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197" y="5024806"/>
                        <a:ext cx="2344615" cy="482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067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1374987" y="368615"/>
            <a:ext cx="1245854" cy="6036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3323" b="1" i="1" u="sng">
                <a:solidFill>
                  <a:schemeClr val="tx2"/>
                </a:solidFill>
                <a:latin typeface="Times New Roman" charset="0"/>
                <a:ea typeface="ＭＳ Ｐゴシック" charset="0"/>
              </a:rPr>
              <a:t>ＢＰ法</a:t>
            </a: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1195754" y="1248509"/>
            <a:ext cx="7385538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入力パターン集合のうち，</a:t>
            </a:r>
            <a:r>
              <a:rPr lang="en-US" altLang="ja-JP" sz="2215" i="1">
                <a:latin typeface="Times New Roman" charset="0"/>
                <a:ea typeface="ＭＳ Ｐゴシック" charset="0"/>
              </a:rPr>
              <a:t>p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番目の入力が与えられたとき，ニューロン</a:t>
            </a:r>
            <a:r>
              <a:rPr lang="en-US" altLang="ja-JP" sz="2215" i="1">
                <a:latin typeface="Times New Roman" charset="0"/>
                <a:ea typeface="ＭＳ Ｐゴシック" charset="0"/>
              </a:rPr>
              <a:t>k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への入力</a:t>
            </a: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3811466" y="1680796"/>
          <a:ext cx="408842" cy="385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" name="数式" r:id="rId4" imgW="241195" imgH="241195" progId="Equation.3">
                  <p:embed/>
                </p:oleObj>
              </mc:Choice>
              <mc:Fallback>
                <p:oleObj name="数式" r:id="rId4" imgW="241195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466" y="1680796"/>
                        <a:ext cx="408842" cy="385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4149969" y="1670539"/>
            <a:ext cx="347723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は，下位ニューロン</a:t>
            </a:r>
            <a:r>
              <a:rPr lang="en-US" altLang="ja-JP" sz="2215" i="1">
                <a:latin typeface="Times New Roman" charset="0"/>
                <a:ea typeface="ＭＳ Ｐゴシック" charset="0"/>
              </a:rPr>
              <a:t>j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の出力</a:t>
            </a:r>
          </a:p>
        </p:txBody>
      </p:sp>
      <p:graphicFrame>
        <p:nvGraphicFramePr>
          <p:cNvPr id="32774" name="Object 6"/>
          <p:cNvGraphicFramePr>
            <a:graphicFrameLocks noChangeAspect="1"/>
          </p:cNvGraphicFramePr>
          <p:nvPr/>
        </p:nvGraphicFramePr>
        <p:xfrm>
          <a:off x="7455877" y="1670539"/>
          <a:ext cx="392723" cy="49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" name="数式" r:id="rId6" imgW="190417" imgH="253890" progId="Equation.3">
                  <p:embed/>
                </p:oleObj>
              </mc:Choice>
              <mc:Fallback>
                <p:oleObj name="数式" r:id="rId6" imgW="19041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5877" y="1670539"/>
                        <a:ext cx="392723" cy="492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7666893" y="1670539"/>
            <a:ext cx="40267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と</a:t>
            </a: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1195754" y="2022231"/>
            <a:ext cx="131959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結合荷重</a:t>
            </a:r>
          </a:p>
        </p:txBody>
      </p:sp>
      <p:graphicFrame>
        <p:nvGraphicFramePr>
          <p:cNvPr id="32777" name="Object 9"/>
          <p:cNvGraphicFramePr>
            <a:graphicFrameLocks noChangeAspect="1"/>
          </p:cNvGraphicFramePr>
          <p:nvPr/>
        </p:nvGraphicFramePr>
        <p:xfrm>
          <a:off x="2391508" y="2032490"/>
          <a:ext cx="458666" cy="4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" name="数式" r:id="rId8" imgW="215713" imgH="241091" progId="Equation.3">
                  <p:embed/>
                </p:oleObj>
              </mc:Choice>
              <mc:Fallback>
                <p:oleObj name="数式" r:id="rId8" imgW="215713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1508" y="2032490"/>
                        <a:ext cx="458666" cy="482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2781301" y="2022231"/>
            <a:ext cx="473078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との積和として以下のように表される．</a:t>
            </a:r>
          </a:p>
        </p:txBody>
      </p:sp>
      <p:graphicFrame>
        <p:nvGraphicFramePr>
          <p:cNvPr id="32779" name="Object 11"/>
          <p:cNvGraphicFramePr>
            <a:graphicFrameLocks noChangeAspect="1"/>
          </p:cNvGraphicFramePr>
          <p:nvPr/>
        </p:nvGraphicFramePr>
        <p:xfrm>
          <a:off x="1617785" y="2514600"/>
          <a:ext cx="2205404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" name="数式" r:id="rId10" imgW="914400" imgH="444500" progId="Equation.3">
                  <p:embed/>
                </p:oleObj>
              </mc:Choice>
              <mc:Fallback>
                <p:oleObj name="数式" r:id="rId10" imgW="914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785" y="2514600"/>
                        <a:ext cx="2205404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2" name="Rectangle 12"/>
          <p:cNvSpPr>
            <a:spLocks noChangeArrowheads="1"/>
          </p:cNvSpPr>
          <p:nvPr/>
        </p:nvSpPr>
        <p:spPr bwMode="auto">
          <a:xfrm>
            <a:off x="1266092" y="3499339"/>
            <a:ext cx="5816016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ja-JP" altLang="en-US" sz="2215">
                <a:latin typeface="Times New Roman" charset="0"/>
              </a:rPr>
              <a:t>ニューロン</a:t>
            </a:r>
            <a:r>
              <a:rPr lang="en-US" altLang="ja-JP" sz="2215" i="1">
                <a:latin typeface="Times New Roman" charset="0"/>
              </a:rPr>
              <a:t>k </a:t>
            </a:r>
            <a:r>
              <a:rPr lang="ja-JP" altLang="en-US" sz="2215">
                <a:latin typeface="Times New Roman" charset="0"/>
              </a:rPr>
              <a:t>の出力は，応答関数</a:t>
            </a:r>
            <a:r>
              <a:rPr lang="en-US" altLang="ja-JP" sz="2215">
                <a:latin typeface="Times New Roman" charset="0"/>
              </a:rPr>
              <a:t> </a:t>
            </a:r>
            <a:r>
              <a:rPr lang="en-US" altLang="ja-JP" sz="2215" i="1">
                <a:latin typeface="Times New Roman" charset="0"/>
              </a:rPr>
              <a:t>f</a:t>
            </a:r>
            <a:r>
              <a:rPr lang="en-US" altLang="ja-JP" sz="2215">
                <a:latin typeface="Times New Roman" charset="0"/>
              </a:rPr>
              <a:t>(</a:t>
            </a:r>
            <a:r>
              <a:rPr lang="ja-JP" altLang="en-US" sz="2215">
                <a:latin typeface="Times New Roman" charset="0"/>
              </a:rPr>
              <a:t>・</a:t>
            </a:r>
            <a:r>
              <a:rPr lang="en-US" altLang="ja-JP" sz="2215">
                <a:latin typeface="Times New Roman" charset="0"/>
              </a:rPr>
              <a:t>)</a:t>
            </a:r>
            <a:r>
              <a:rPr lang="ja-JP" altLang="en-US" sz="2215">
                <a:latin typeface="Times New Roman" charset="0"/>
              </a:rPr>
              <a:t>を用いて，</a:t>
            </a:r>
          </a:p>
        </p:txBody>
      </p:sp>
      <p:graphicFrame>
        <p:nvGraphicFramePr>
          <p:cNvPr id="32781" name="Object 13"/>
          <p:cNvGraphicFramePr>
            <a:graphicFrameLocks noChangeAspect="1"/>
          </p:cNvGraphicFramePr>
          <p:nvPr/>
        </p:nvGraphicFramePr>
        <p:xfrm>
          <a:off x="1798029" y="4004898"/>
          <a:ext cx="1718896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9" name="数式" r:id="rId12" imgW="787400" imgH="241300" progId="Equation.3">
                  <p:embed/>
                </p:oleObj>
              </mc:Choice>
              <mc:Fallback>
                <p:oleObj name="数式" r:id="rId12" imgW="787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8029" y="4004898"/>
                        <a:ext cx="1718896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1336431" y="4643805"/>
            <a:ext cx="6660798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ja-JP" altLang="en-US" sz="2215">
                <a:latin typeface="Times New Roman" charset="0"/>
              </a:rPr>
              <a:t>となる．このとき，</a:t>
            </a:r>
            <a:r>
              <a:rPr lang="en-US" altLang="ja-JP" sz="2215">
                <a:latin typeface="Times New Roman" charset="0"/>
              </a:rPr>
              <a:t> </a:t>
            </a:r>
            <a:r>
              <a:rPr lang="en-US" altLang="ja-JP" sz="2215" i="1">
                <a:latin typeface="Times New Roman" charset="0"/>
              </a:rPr>
              <a:t>f</a:t>
            </a:r>
            <a:r>
              <a:rPr lang="en-US" altLang="ja-JP" sz="2215">
                <a:latin typeface="Times New Roman" charset="0"/>
              </a:rPr>
              <a:t>(</a:t>
            </a:r>
            <a:r>
              <a:rPr lang="ja-JP" altLang="en-US" sz="2215">
                <a:latin typeface="Times New Roman" charset="0"/>
              </a:rPr>
              <a:t>・</a:t>
            </a:r>
            <a:r>
              <a:rPr lang="en-US" altLang="ja-JP" sz="2215">
                <a:latin typeface="Times New Roman" charset="0"/>
              </a:rPr>
              <a:t>)</a:t>
            </a:r>
            <a:r>
              <a:rPr lang="ja-JP" altLang="en-US" sz="2215">
                <a:latin typeface="Times New Roman" charset="0"/>
              </a:rPr>
              <a:t>には微分可能な単調増加関数が</a:t>
            </a:r>
            <a:endParaRPr lang="en-US" altLang="ja-JP" sz="2215">
              <a:latin typeface="Times New Roman" charset="0"/>
            </a:endParaRPr>
          </a:p>
          <a:p>
            <a:r>
              <a:rPr lang="ja-JP" altLang="en-US" sz="2215">
                <a:latin typeface="Times New Roman" charset="0"/>
              </a:rPr>
              <a:t>使われる．入力ニューロンに対しては，入力値を</a:t>
            </a:r>
          </a:p>
        </p:txBody>
      </p:sp>
      <p:graphicFrame>
        <p:nvGraphicFramePr>
          <p:cNvPr id="32783" name="Object 15"/>
          <p:cNvGraphicFramePr>
            <a:graphicFrameLocks noChangeAspect="1"/>
          </p:cNvGraphicFramePr>
          <p:nvPr/>
        </p:nvGraphicFramePr>
        <p:xfrm>
          <a:off x="7126167" y="5046786"/>
          <a:ext cx="259373" cy="385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0" name="数式" r:id="rId14" imgW="152334" imgH="241195" progId="Equation.3">
                  <p:embed/>
                </p:oleObj>
              </mc:Choice>
              <mc:Fallback>
                <p:oleObj name="数式" r:id="rId14" imgW="152334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6167" y="5046786"/>
                        <a:ext cx="259373" cy="3853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6" name="Rectangle 16"/>
          <p:cNvSpPr>
            <a:spLocks noChangeArrowheads="1"/>
          </p:cNvSpPr>
          <p:nvPr/>
        </p:nvSpPr>
        <p:spPr bwMode="auto">
          <a:xfrm>
            <a:off x="7325459" y="5046785"/>
            <a:ext cx="1138453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とすると</a:t>
            </a:r>
          </a:p>
        </p:txBody>
      </p:sp>
      <p:graphicFrame>
        <p:nvGraphicFramePr>
          <p:cNvPr id="32785" name="Object 17"/>
          <p:cNvGraphicFramePr>
            <a:graphicFrameLocks noChangeAspect="1"/>
          </p:cNvGraphicFramePr>
          <p:nvPr/>
        </p:nvGraphicFramePr>
        <p:xfrm>
          <a:off x="1418494" y="5388221"/>
          <a:ext cx="800100" cy="405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1" name="数式" r:id="rId16" imgW="469696" imgH="253890" progId="Equation.3">
                  <p:embed/>
                </p:oleObj>
              </mc:Choice>
              <mc:Fallback>
                <p:oleObj name="数式" r:id="rId16" imgW="469696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494" y="5388221"/>
                        <a:ext cx="800100" cy="4059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38" name="Rectangle 18"/>
          <p:cNvSpPr>
            <a:spLocks noChangeArrowheads="1"/>
          </p:cNvSpPr>
          <p:nvPr/>
        </p:nvSpPr>
        <p:spPr bwMode="auto">
          <a:xfrm>
            <a:off x="2180493" y="5398477"/>
            <a:ext cx="5731056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となる．つまり，入力値がそのまま出力になる．</a:t>
            </a:r>
          </a:p>
        </p:txBody>
      </p:sp>
    </p:spTree>
    <p:extLst>
      <p:ext uri="{BB962C8B-B14F-4D97-AF65-F5344CB8AC3E}">
        <p14:creationId xmlns:p14="http://schemas.microsoft.com/office/powerpoint/2010/main" val="124678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6899032" y="473320"/>
            <a:ext cx="1827335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984739" y="550986"/>
            <a:ext cx="7385538" cy="774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入力パターン</a:t>
            </a:r>
            <a:r>
              <a:rPr lang="en-US" altLang="ja-JP" sz="2215" i="1" dirty="0">
                <a:latin typeface="Times New Roman" charset="0"/>
                <a:ea typeface="ＭＳ Ｐゴシック" charset="0"/>
              </a:rPr>
              <a:t>p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が入力されたときの出力層のニューロン</a:t>
            </a:r>
            <a:r>
              <a:rPr lang="en-US" altLang="ja-JP" sz="2215" i="1" dirty="0">
                <a:latin typeface="Times New Roman" charset="0"/>
                <a:ea typeface="ＭＳ Ｐゴシック" charset="0"/>
              </a:rPr>
              <a:t>k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の出力を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2187820" y="883628"/>
            <a:ext cx="405110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とし，これに対応する教師信号を</a:t>
            </a: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6393475" y="902677"/>
            <a:ext cx="236475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としたときに，二乗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984739" y="1324708"/>
            <a:ext cx="75212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誤差</a:t>
            </a:r>
          </a:p>
        </p:txBody>
      </p:sp>
      <p:graphicFrame>
        <p:nvGraphicFramePr>
          <p:cNvPr id="348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584928"/>
              </p:ext>
            </p:extLst>
          </p:nvPr>
        </p:nvGraphicFramePr>
        <p:xfrm>
          <a:off x="1701313" y="1324708"/>
          <a:ext cx="430823" cy="48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6" name="数式" r:id="rId4" imgW="203112" imgH="241195" progId="Equation.3">
                  <p:embed/>
                </p:oleObj>
              </mc:Choice>
              <mc:Fallback>
                <p:oleObj name="数式" r:id="rId4" imgW="20311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313" y="1324708"/>
                        <a:ext cx="430823" cy="48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2077917" y="1324708"/>
            <a:ext cx="547938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と，すべてのパターンに対する総二乗和誤差</a:t>
            </a:r>
          </a:p>
        </p:txBody>
      </p:sp>
      <p:graphicFrame>
        <p:nvGraphicFramePr>
          <p:cNvPr id="348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133157"/>
              </p:ext>
            </p:extLst>
          </p:nvPr>
        </p:nvGraphicFramePr>
        <p:xfrm>
          <a:off x="1910861" y="832339"/>
          <a:ext cx="410308" cy="49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7" name="数式" r:id="rId6" imgW="190417" imgH="241195" progId="Equation.3">
                  <p:embed/>
                </p:oleObj>
              </mc:Choice>
              <mc:Fallback>
                <p:oleObj name="数式" r:id="rId6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0861" y="832339"/>
                        <a:ext cx="410308" cy="492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324429"/>
              </p:ext>
            </p:extLst>
          </p:nvPr>
        </p:nvGraphicFramePr>
        <p:xfrm>
          <a:off x="6154615" y="832339"/>
          <a:ext cx="359020" cy="49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8" name="数式" r:id="rId8" imgW="164957" imgH="241091" progId="Equation.3">
                  <p:embed/>
                </p:oleObj>
              </mc:Choice>
              <mc:Fallback>
                <p:oleObj name="数式" r:id="rId8" imgW="164957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615" y="832339"/>
                        <a:ext cx="359020" cy="492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244774"/>
              </p:ext>
            </p:extLst>
          </p:nvPr>
        </p:nvGraphicFramePr>
        <p:xfrm>
          <a:off x="7455877" y="1395048"/>
          <a:ext cx="323850" cy="331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9" name="数式" r:id="rId10" imgW="152268" imgH="164957" progId="Equation.3">
                  <p:embed/>
                </p:oleObj>
              </mc:Choice>
              <mc:Fallback>
                <p:oleObj name="数式" r:id="rId10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5877" y="1395048"/>
                        <a:ext cx="323850" cy="3311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6" name="Rectangle 12"/>
          <p:cNvSpPr>
            <a:spLocks noChangeArrowheads="1"/>
          </p:cNvSpPr>
          <p:nvPr/>
        </p:nvSpPr>
        <p:spPr bwMode="auto">
          <a:xfrm>
            <a:off x="7666892" y="1324708"/>
            <a:ext cx="65755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は，</a:t>
            </a:r>
          </a:p>
        </p:txBody>
      </p:sp>
      <p:sp>
        <p:nvSpPr>
          <p:cNvPr id="82957" name="Rectangle 13"/>
          <p:cNvSpPr>
            <a:spLocks noChangeArrowheads="1"/>
          </p:cNvSpPr>
          <p:nvPr/>
        </p:nvSpPr>
        <p:spPr bwMode="auto">
          <a:xfrm>
            <a:off x="984740" y="1817077"/>
            <a:ext cx="166103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以下となる．</a:t>
            </a:r>
          </a:p>
        </p:txBody>
      </p:sp>
      <p:graphicFrame>
        <p:nvGraphicFramePr>
          <p:cNvPr id="3483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498477"/>
              </p:ext>
            </p:extLst>
          </p:nvPr>
        </p:nvGraphicFramePr>
        <p:xfrm>
          <a:off x="1749671" y="2132135"/>
          <a:ext cx="266553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0" name="数式" r:id="rId12" imgW="1257300" imgH="419100" progId="Equation.3">
                  <p:embed/>
                </p:oleObj>
              </mc:Choice>
              <mc:Fallback>
                <p:oleObj name="数式" r:id="rId12" imgW="1257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671" y="2132135"/>
                        <a:ext cx="266553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384189"/>
              </p:ext>
            </p:extLst>
          </p:nvPr>
        </p:nvGraphicFramePr>
        <p:xfrm>
          <a:off x="1899138" y="2933701"/>
          <a:ext cx="1400908" cy="712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" name="数式" r:id="rId14" imgW="660113" imgH="355446" progId="Equation.3">
                  <p:embed/>
                </p:oleObj>
              </mc:Choice>
              <mc:Fallback>
                <p:oleObj name="数式" r:id="rId14" imgW="660113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9138" y="2933701"/>
                        <a:ext cx="1400908" cy="7121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0" name="Rectangle 16"/>
          <p:cNvSpPr>
            <a:spLocks noChangeArrowheads="1"/>
          </p:cNvSpPr>
          <p:nvPr/>
        </p:nvSpPr>
        <p:spPr bwMode="auto">
          <a:xfrm>
            <a:off x="1195755" y="3659067"/>
            <a:ext cx="7021474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ニューラルネットの学習では，二乗誤差の総和</a:t>
            </a:r>
            <a:r>
              <a:rPr lang="en-US" altLang="ja-JP" sz="2215" i="1">
                <a:latin typeface="Times New Roman" charset="0"/>
                <a:ea typeface="ＭＳ Ｐゴシック" charset="0"/>
              </a:rPr>
              <a:t>E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を最小化</a:t>
            </a:r>
            <a:endParaRPr lang="en-US" altLang="ja-JP" sz="2215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するように結合荷重</a:t>
            </a:r>
          </a:p>
        </p:txBody>
      </p:sp>
      <p:graphicFrame>
        <p:nvGraphicFramePr>
          <p:cNvPr id="34833" name="Object 17"/>
          <p:cNvGraphicFramePr>
            <a:graphicFrameLocks noChangeAspect="1"/>
          </p:cNvGraphicFramePr>
          <p:nvPr/>
        </p:nvGraphicFramePr>
        <p:xfrm>
          <a:off x="3641483" y="3990244"/>
          <a:ext cx="493834" cy="50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" name="数式" r:id="rId16" imgW="215713" imgH="241091" progId="Equation.3">
                  <p:embed/>
                </p:oleObj>
              </mc:Choice>
              <mc:Fallback>
                <p:oleObj name="数式" r:id="rId16" imgW="215713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1483" y="3990244"/>
                        <a:ext cx="493834" cy="5070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2" name="Rectangle 18"/>
          <p:cNvSpPr>
            <a:spLocks noChangeArrowheads="1"/>
          </p:cNvSpPr>
          <p:nvPr/>
        </p:nvSpPr>
        <p:spPr bwMode="auto">
          <a:xfrm>
            <a:off x="4149969" y="3991708"/>
            <a:ext cx="444224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を修正する．ＢＰ法では，各パターン</a:t>
            </a:r>
          </a:p>
        </p:txBody>
      </p:sp>
      <p:sp>
        <p:nvSpPr>
          <p:cNvPr id="82963" name="Rectangle 19"/>
          <p:cNvSpPr>
            <a:spLocks noChangeArrowheads="1"/>
          </p:cNvSpPr>
          <p:nvPr/>
        </p:nvSpPr>
        <p:spPr bwMode="auto">
          <a:xfrm>
            <a:off x="1195754" y="4413739"/>
            <a:ext cx="160332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の二乗誤差</a:t>
            </a:r>
          </a:p>
        </p:txBody>
      </p:sp>
      <p:graphicFrame>
        <p:nvGraphicFramePr>
          <p:cNvPr id="34836" name="Object 20"/>
          <p:cNvGraphicFramePr>
            <a:graphicFrameLocks noChangeAspect="1"/>
          </p:cNvGraphicFramePr>
          <p:nvPr/>
        </p:nvGraphicFramePr>
        <p:xfrm>
          <a:off x="2743201" y="4494337"/>
          <a:ext cx="430823" cy="4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3" name="数式" r:id="rId18" imgW="203112" imgH="241195" progId="Equation.3">
                  <p:embed/>
                </p:oleObj>
              </mc:Choice>
              <mc:Fallback>
                <p:oleObj name="数式" r:id="rId18" imgW="20311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4494337"/>
                        <a:ext cx="430823" cy="482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5" name="Rectangle 21"/>
          <p:cNvSpPr>
            <a:spLocks noChangeArrowheads="1"/>
          </p:cNvSpPr>
          <p:nvPr/>
        </p:nvSpPr>
        <p:spPr bwMode="auto">
          <a:xfrm>
            <a:off x="3165232" y="4484077"/>
            <a:ext cx="2667718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についての結合荷重</a:t>
            </a:r>
          </a:p>
        </p:txBody>
      </p:sp>
      <p:graphicFrame>
        <p:nvGraphicFramePr>
          <p:cNvPr id="34838" name="Object 22"/>
          <p:cNvGraphicFramePr>
            <a:graphicFrameLocks noChangeAspect="1"/>
          </p:cNvGraphicFramePr>
          <p:nvPr/>
        </p:nvGraphicFramePr>
        <p:xfrm>
          <a:off x="5697415" y="4484078"/>
          <a:ext cx="493835" cy="50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4" name="数式" r:id="rId19" imgW="215713" imgH="241091" progId="Equation.3">
                  <p:embed/>
                </p:oleObj>
              </mc:Choice>
              <mc:Fallback>
                <p:oleObj name="数式" r:id="rId19" imgW="215713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415" y="4484078"/>
                        <a:ext cx="493835" cy="5070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7" name="Rectangle 23"/>
          <p:cNvSpPr>
            <a:spLocks noChangeArrowheads="1"/>
          </p:cNvSpPr>
          <p:nvPr/>
        </p:nvSpPr>
        <p:spPr bwMode="auto">
          <a:xfrm>
            <a:off x="6161944" y="4554416"/>
            <a:ext cx="151035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による勾配</a:t>
            </a:r>
          </a:p>
        </p:txBody>
      </p:sp>
      <p:graphicFrame>
        <p:nvGraphicFramePr>
          <p:cNvPr id="34840" name="Object 24"/>
          <p:cNvGraphicFramePr>
            <a:graphicFrameLocks noChangeAspect="1"/>
          </p:cNvGraphicFramePr>
          <p:nvPr/>
        </p:nvGraphicFramePr>
        <p:xfrm>
          <a:off x="7634655" y="4413740"/>
          <a:ext cx="594946" cy="776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5" name="数式" r:id="rId20" imgW="330057" imgH="469696" progId="Equation.3">
                  <p:embed/>
                </p:oleObj>
              </mc:Choice>
              <mc:Fallback>
                <p:oleObj name="数式" r:id="rId20" imgW="330057" imgH="4696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4655" y="4413740"/>
                        <a:ext cx="594946" cy="776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69" name="Rectangle 25"/>
          <p:cNvSpPr>
            <a:spLocks noChangeArrowheads="1"/>
          </p:cNvSpPr>
          <p:nvPr/>
        </p:nvSpPr>
        <p:spPr bwMode="auto">
          <a:xfrm>
            <a:off x="1195755" y="5046785"/>
            <a:ext cx="7412607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を求め，逆方向に結合荷重を修正する最急降下法を用いる．</a:t>
            </a:r>
          </a:p>
        </p:txBody>
      </p:sp>
    </p:spTree>
    <p:extLst>
      <p:ext uri="{BB962C8B-B14F-4D97-AF65-F5344CB8AC3E}">
        <p14:creationId xmlns:p14="http://schemas.microsoft.com/office/powerpoint/2010/main" val="535758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991460" y="628652"/>
          <a:ext cx="2181957" cy="939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" name="数式" r:id="rId4" imgW="1028700" imgH="469900" progId="Equation.3">
                  <p:embed/>
                </p:oleObj>
              </mc:Choice>
              <mc:Fallback>
                <p:oleObj name="数式" r:id="rId4" imgW="1028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460" y="628652"/>
                        <a:ext cx="2181957" cy="939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1957754" y="1617785"/>
          <a:ext cx="2344615" cy="48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" name="数式" r:id="rId6" imgW="1104900" imgH="241300" progId="Equation.3">
                  <p:embed/>
                </p:oleObj>
              </mc:Choice>
              <mc:Fallback>
                <p:oleObj name="数式" r:id="rId6" imgW="1104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754" y="1617785"/>
                        <a:ext cx="2344615" cy="48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1406770" y="2303585"/>
            <a:ext cx="1082348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ここで，</a:t>
            </a:r>
          </a:p>
        </p:txBody>
      </p:sp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2404697" y="2313844"/>
          <a:ext cx="808892" cy="4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" name="数式" r:id="rId8" imgW="380835" imgH="241195" progId="Equation.3">
                  <p:embed/>
                </p:oleObj>
              </mc:Choice>
              <mc:Fallback>
                <p:oleObj name="数式" r:id="rId8" imgW="380835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697" y="2313844"/>
                        <a:ext cx="808892" cy="482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3305908" y="2373923"/>
            <a:ext cx="1792478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は，結合荷重</a:t>
            </a:r>
          </a:p>
        </p:txBody>
      </p:sp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5064369" y="2373923"/>
          <a:ext cx="458666" cy="48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" name="数式" r:id="rId10" imgW="215713" imgH="241091" progId="Equation.3">
                  <p:embed/>
                </p:oleObj>
              </mc:Choice>
              <mc:Fallback>
                <p:oleObj name="数式" r:id="rId10" imgW="215713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369" y="2373923"/>
                        <a:ext cx="458666" cy="48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5556739" y="2373923"/>
            <a:ext cx="230864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の修正量を表す．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1477108" y="2866292"/>
            <a:ext cx="88838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また，</a:t>
            </a:r>
          </a:p>
        </p:txBody>
      </p:sp>
      <p:graphicFrame>
        <p:nvGraphicFramePr>
          <p:cNvPr id="36874" name="Object 10"/>
          <p:cNvGraphicFramePr>
            <a:graphicFrameLocks noChangeAspect="1"/>
          </p:cNvGraphicFramePr>
          <p:nvPr/>
        </p:nvGraphicFramePr>
        <p:xfrm>
          <a:off x="2250831" y="2936631"/>
          <a:ext cx="269631" cy="32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" name="数式" r:id="rId12" imgW="126780" imgH="164814" progId="Equation.3">
                  <p:embed/>
                </p:oleObj>
              </mc:Choice>
              <mc:Fallback>
                <p:oleObj name="数式" r:id="rId12" imgW="126780" imgH="1648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831" y="2936631"/>
                        <a:ext cx="269631" cy="32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9" name="Rectangle 11"/>
          <p:cNvSpPr>
            <a:spLocks noChangeArrowheads="1"/>
          </p:cNvSpPr>
          <p:nvPr/>
        </p:nvSpPr>
        <p:spPr bwMode="auto">
          <a:xfrm>
            <a:off x="2532186" y="2866292"/>
            <a:ext cx="583525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は学習率と呼ばれる．（一般的には，　　　　　　）</a:t>
            </a:r>
          </a:p>
        </p:txBody>
      </p:sp>
      <p:graphicFrame>
        <p:nvGraphicFramePr>
          <p:cNvPr id="36876" name="Object 12"/>
          <p:cNvGraphicFramePr>
            <a:graphicFrameLocks noChangeAspect="1"/>
          </p:cNvGraphicFramePr>
          <p:nvPr/>
        </p:nvGraphicFramePr>
        <p:xfrm>
          <a:off x="6903429" y="2898531"/>
          <a:ext cx="1185496" cy="40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" name="数式" r:id="rId14" imgW="558558" imgH="203112" progId="Equation.3">
                  <p:embed/>
                </p:oleObj>
              </mc:Choice>
              <mc:Fallback>
                <p:oleObj name="数式" r:id="rId14" imgW="558558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3429" y="2898531"/>
                        <a:ext cx="1185496" cy="40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7" name="Object 13"/>
          <p:cNvGraphicFramePr>
            <a:graphicFrameLocks noChangeAspect="1"/>
          </p:cNvGraphicFramePr>
          <p:nvPr/>
        </p:nvGraphicFramePr>
        <p:xfrm>
          <a:off x="1406771" y="3569677"/>
          <a:ext cx="700454" cy="93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" name="数式" r:id="rId16" imgW="330057" imgH="469696" progId="Equation.3">
                  <p:embed/>
                </p:oleObj>
              </mc:Choice>
              <mc:Fallback>
                <p:oleObj name="数式" r:id="rId16" imgW="330057" imgH="4696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771" y="3569677"/>
                        <a:ext cx="700454" cy="93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2110154" y="3780692"/>
            <a:ext cx="462498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を求めれば，結合荷重を修正できる．</a:t>
            </a:r>
          </a:p>
        </p:txBody>
      </p:sp>
    </p:spTree>
    <p:extLst>
      <p:ext uri="{BB962C8B-B14F-4D97-AF65-F5344CB8AC3E}">
        <p14:creationId xmlns:p14="http://schemas.microsoft.com/office/powerpoint/2010/main" val="2084984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1195755" y="539263"/>
            <a:ext cx="2855269" cy="43319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出力ニューロンの場合</a:t>
            </a:r>
          </a:p>
        </p:txBody>
      </p:sp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1406769" y="1121021"/>
          <a:ext cx="2938097" cy="939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4" name="数式" r:id="rId4" imgW="1384300" imgH="469900" progId="Equation.3">
                  <p:embed/>
                </p:oleObj>
              </mc:Choice>
              <mc:Fallback>
                <p:oleObj name="数式" r:id="rId4" imgW="1384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769" y="1121021"/>
                        <a:ext cx="2938097" cy="939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5716467" y="669681"/>
          <a:ext cx="2072054" cy="64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5" name="数式" r:id="rId6" imgW="1270000" imgH="419100" progId="Equation.3">
                  <p:embed/>
                </p:oleObj>
              </mc:Choice>
              <mc:Fallback>
                <p:oleObj name="数式" r:id="rId6" imgW="1270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6467" y="669681"/>
                        <a:ext cx="2072054" cy="6447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/>
          <p:cNvGraphicFramePr>
            <a:graphicFrameLocks noChangeAspect="1"/>
          </p:cNvGraphicFramePr>
          <p:nvPr/>
        </p:nvGraphicFramePr>
        <p:xfrm>
          <a:off x="5838092" y="1311520"/>
          <a:ext cx="1195754" cy="345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6" name="数式" r:id="rId8" imgW="787400" imgH="241300" progId="Equation.3">
                  <p:embed/>
                </p:oleObj>
              </mc:Choice>
              <mc:Fallback>
                <p:oleObj name="数式" r:id="rId8" imgW="787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92" y="1311520"/>
                        <a:ext cx="1195754" cy="345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5697415" y="1724758"/>
          <a:ext cx="1547446" cy="7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7" name="数式" r:id="rId10" imgW="914400" imgH="444500" progId="Equation.3">
                  <p:embed/>
                </p:oleObj>
              </mc:Choice>
              <mc:Fallback>
                <p:oleObj name="数式" r:id="rId10" imgW="914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415" y="1724758"/>
                        <a:ext cx="1547446" cy="707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2055936" y="2162909"/>
          <a:ext cx="2938096" cy="508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8" name="数式" r:id="rId12" imgW="1384300" imgH="254000" progId="Equation.3">
                  <p:embed/>
                </p:oleObj>
              </mc:Choice>
              <mc:Fallback>
                <p:oleObj name="数式" r:id="rId12" imgW="1384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5936" y="2162909"/>
                        <a:ext cx="2938096" cy="508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1195755" y="2866292"/>
            <a:ext cx="309892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ここで，誤差信号として，</a:t>
            </a:r>
          </a:p>
        </p:txBody>
      </p:sp>
      <p:graphicFrame>
        <p:nvGraphicFramePr>
          <p:cNvPr id="38921" name="Object 9"/>
          <p:cNvGraphicFramePr>
            <a:graphicFrameLocks noChangeAspect="1"/>
          </p:cNvGraphicFramePr>
          <p:nvPr/>
        </p:nvGraphicFramePr>
        <p:xfrm>
          <a:off x="4193932" y="2667000"/>
          <a:ext cx="164416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9" name="数式" r:id="rId14" imgW="774364" imgH="457002" progId="Equation.3">
                  <p:embed/>
                </p:oleObj>
              </mc:Choice>
              <mc:Fallback>
                <p:oleObj name="数式" r:id="rId14" imgW="774364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3932" y="2667000"/>
                        <a:ext cx="164416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5908432" y="2936632"/>
            <a:ext cx="102944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 dirty="0">
                <a:latin typeface="Times New Roman" charset="0"/>
                <a:ea typeface="ＭＳ Ｐゴシック" charset="0"/>
              </a:rPr>
              <a:t>とおく．</a:t>
            </a:r>
          </a:p>
        </p:txBody>
      </p:sp>
      <p:graphicFrame>
        <p:nvGraphicFramePr>
          <p:cNvPr id="38923" name="Object 11"/>
          <p:cNvGraphicFramePr>
            <a:graphicFrameLocks noChangeAspect="1"/>
          </p:cNvGraphicFramePr>
          <p:nvPr/>
        </p:nvGraphicFramePr>
        <p:xfrm>
          <a:off x="1570893" y="3453913"/>
          <a:ext cx="3423138" cy="915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0" name="数式" r:id="rId16" imgW="1612900" imgH="457200" progId="Equation.3">
                  <p:embed/>
                </p:oleObj>
              </mc:Choice>
              <mc:Fallback>
                <p:oleObj name="数式" r:id="rId16" imgW="1612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0893" y="3453913"/>
                        <a:ext cx="3423138" cy="9158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1978271" y="4356590"/>
          <a:ext cx="2453054" cy="4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1" name="数式" r:id="rId18" imgW="1155700" imgH="241300" progId="Equation.3">
                  <p:embed/>
                </p:oleObj>
              </mc:Choice>
              <mc:Fallback>
                <p:oleObj name="数式" r:id="rId18" imgW="1155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271" y="4356590"/>
                        <a:ext cx="2453054" cy="482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5" name="Rectangle 13"/>
          <p:cNvSpPr>
            <a:spLocks noChangeArrowheads="1"/>
          </p:cNvSpPr>
          <p:nvPr/>
        </p:nvSpPr>
        <p:spPr bwMode="auto">
          <a:xfrm>
            <a:off x="1195755" y="4835769"/>
            <a:ext cx="337464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よって，結合荷重の修正量</a:t>
            </a:r>
          </a:p>
        </p:txBody>
      </p:sp>
      <p:graphicFrame>
        <p:nvGraphicFramePr>
          <p:cNvPr id="38926" name="Object 14"/>
          <p:cNvGraphicFramePr>
            <a:graphicFrameLocks noChangeAspect="1"/>
          </p:cNvGraphicFramePr>
          <p:nvPr/>
        </p:nvGraphicFramePr>
        <p:xfrm>
          <a:off x="4514851" y="4835769"/>
          <a:ext cx="807426" cy="48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2" name="数式" r:id="rId20" imgW="380835" imgH="241195" progId="Equation.3">
                  <p:embed/>
                </p:oleObj>
              </mc:Choice>
              <mc:Fallback>
                <p:oleObj name="数式" r:id="rId20" imgW="380835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1" y="4835769"/>
                        <a:ext cx="807426" cy="48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007" name="Rectangle 15"/>
          <p:cNvSpPr>
            <a:spLocks noChangeArrowheads="1"/>
          </p:cNvSpPr>
          <p:nvPr/>
        </p:nvSpPr>
        <p:spPr bwMode="auto">
          <a:xfrm>
            <a:off x="5345723" y="4835769"/>
            <a:ext cx="65755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は，</a:t>
            </a:r>
          </a:p>
        </p:txBody>
      </p:sp>
      <p:graphicFrame>
        <p:nvGraphicFramePr>
          <p:cNvPr id="38928" name="Object 16"/>
          <p:cNvGraphicFramePr>
            <a:graphicFrameLocks noChangeAspect="1"/>
          </p:cNvGraphicFramePr>
          <p:nvPr/>
        </p:nvGraphicFramePr>
        <p:xfrm>
          <a:off x="1329104" y="5375031"/>
          <a:ext cx="6254262" cy="937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3" name="数式" r:id="rId22" imgW="2946400" imgH="469900" progId="Equation.3">
                  <p:embed/>
                </p:oleObj>
              </mc:Choice>
              <mc:Fallback>
                <p:oleObj name="数式" r:id="rId22" imgW="2946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9104" y="5375031"/>
                        <a:ext cx="6254262" cy="937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60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1195755" y="539263"/>
            <a:ext cx="2855269" cy="43319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中間ニューロンの場合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1266092" y="986204"/>
            <a:ext cx="2436886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ニューロン</a:t>
            </a:r>
            <a:r>
              <a:rPr lang="en-US" altLang="ja-JP" sz="2215" i="1">
                <a:latin typeface="Times New Roman" charset="0"/>
                <a:ea typeface="ＭＳ Ｐゴシック" charset="0"/>
              </a:rPr>
              <a:t>j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の出力</a:t>
            </a: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3657600" y="967154"/>
          <a:ext cx="410308" cy="492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3" name="数式" r:id="rId4" imgW="190417" imgH="241195" progId="Equation.3">
                  <p:embed/>
                </p:oleObj>
              </mc:Choice>
              <mc:Fallback>
                <p:oleObj name="数式" r:id="rId4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967154"/>
                        <a:ext cx="410308" cy="492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4079632" y="1018443"/>
            <a:ext cx="4363695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が出力層と結合しているような中間</a:t>
            </a:r>
            <a:endParaRPr lang="ja-JP" altLang="en-US" sz="2215" i="1">
              <a:latin typeface="Times New Roman" charset="0"/>
              <a:ea typeface="ＭＳ Ｐゴシック" charset="0"/>
            </a:endParaRPr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1266093" y="1389186"/>
            <a:ext cx="7273145" cy="111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ニューロン</a:t>
            </a:r>
            <a:r>
              <a:rPr lang="en-US" altLang="ja-JP" sz="2215" i="1">
                <a:latin typeface="Times New Roman" charset="0"/>
                <a:ea typeface="ＭＳ Ｐゴシック" charset="0"/>
              </a:rPr>
              <a:t>j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を考える．ニューロン</a:t>
            </a:r>
            <a:r>
              <a:rPr lang="en-US" altLang="ja-JP" sz="2215" i="1">
                <a:latin typeface="Times New Roman" charset="0"/>
                <a:ea typeface="ＭＳ Ｐゴシック" charset="0"/>
              </a:rPr>
              <a:t>j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に直接結合している下位</a:t>
            </a:r>
            <a:endParaRPr lang="en-US" altLang="ja-JP" sz="2215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ニューロンをニューロン</a:t>
            </a:r>
            <a:r>
              <a:rPr lang="en-US" altLang="ja-JP" sz="2215" i="1">
                <a:latin typeface="Times New Roman" charset="0"/>
                <a:ea typeface="ＭＳ Ｐゴシック" charset="0"/>
              </a:rPr>
              <a:t>i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とすると，ニューロン</a:t>
            </a:r>
            <a:r>
              <a:rPr lang="en-US" altLang="ja-JP" sz="2215" i="1">
                <a:latin typeface="Times New Roman" charset="0"/>
                <a:ea typeface="ＭＳ Ｐゴシック" charset="0"/>
              </a:rPr>
              <a:t>j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からの入出力</a:t>
            </a:r>
            <a:endParaRPr lang="en-US" altLang="ja-JP" sz="2215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関係は，次のようになる．</a:t>
            </a:r>
          </a:p>
        </p:txBody>
      </p:sp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1617785" y="2303585"/>
          <a:ext cx="2205404" cy="980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4" name="数式" r:id="rId6" imgW="914400" imgH="431800" progId="Equation.3">
                  <p:embed/>
                </p:oleObj>
              </mc:Choice>
              <mc:Fallback>
                <p:oleObj name="数式" r:id="rId6" imgW="91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785" y="2303585"/>
                        <a:ext cx="2205404" cy="9803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798029" y="3217985"/>
          <a:ext cx="1718896" cy="521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5" name="数式" r:id="rId8" imgW="787058" imgH="253890" progId="Equation.3">
                  <p:embed/>
                </p:oleObj>
              </mc:Choice>
              <mc:Fallback>
                <p:oleObj name="数式" r:id="rId8" imgW="78705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8029" y="3217985"/>
                        <a:ext cx="1718896" cy="5216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9" name="Object 9"/>
          <p:cNvGraphicFramePr>
            <a:graphicFrameLocks noChangeAspect="1"/>
          </p:cNvGraphicFramePr>
          <p:nvPr/>
        </p:nvGraphicFramePr>
        <p:xfrm>
          <a:off x="1477108" y="4925158"/>
          <a:ext cx="2938097" cy="96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6" name="数式" r:id="rId10" imgW="1384300" imgH="482600" progId="Equation.3">
                  <p:embed/>
                </p:oleObj>
              </mc:Choice>
              <mc:Fallback>
                <p:oleObj name="数式" r:id="rId10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108" y="4925158"/>
                        <a:ext cx="2938097" cy="96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6" name="Rectangle 10"/>
          <p:cNvSpPr>
            <a:spLocks noChangeArrowheads="1"/>
          </p:cNvSpPr>
          <p:nvPr/>
        </p:nvSpPr>
        <p:spPr bwMode="auto">
          <a:xfrm>
            <a:off x="1406771" y="4037135"/>
            <a:ext cx="1672253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よって，勾配</a:t>
            </a:r>
          </a:p>
        </p:txBody>
      </p:sp>
      <p:graphicFrame>
        <p:nvGraphicFramePr>
          <p:cNvPr id="40971" name="Object 11"/>
          <p:cNvGraphicFramePr>
            <a:graphicFrameLocks noChangeAspect="1"/>
          </p:cNvGraphicFramePr>
          <p:nvPr/>
        </p:nvGraphicFramePr>
        <p:xfrm>
          <a:off x="3094894" y="3826121"/>
          <a:ext cx="700454" cy="939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7" name="数式" r:id="rId12" imgW="330057" imgH="469696" progId="Equation.3">
                  <p:embed/>
                </p:oleObj>
              </mc:Choice>
              <mc:Fallback>
                <p:oleObj name="数式" r:id="rId12" imgW="330057" imgH="4696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894" y="3826121"/>
                        <a:ext cx="700454" cy="939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8" name="Rectangle 12"/>
          <p:cNvSpPr>
            <a:spLocks noChangeArrowheads="1"/>
          </p:cNvSpPr>
          <p:nvPr/>
        </p:nvSpPr>
        <p:spPr bwMode="auto">
          <a:xfrm>
            <a:off x="3868615" y="4062046"/>
            <a:ext cx="65755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は，</a:t>
            </a:r>
          </a:p>
        </p:txBody>
      </p:sp>
    </p:spTree>
    <p:extLst>
      <p:ext uri="{BB962C8B-B14F-4D97-AF65-F5344CB8AC3E}">
        <p14:creationId xmlns:p14="http://schemas.microsoft.com/office/powerpoint/2010/main" val="13023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の歴史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116"/>
            <a:ext cx="9144000" cy="454017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675098" y="5812347"/>
            <a:ext cx="4572000" cy="2058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738"/>
              <a:t>http://www.soumu.go.jp/johotsusintokei/whitepaper/ja/h28/html/nc142120.html</a:t>
            </a:r>
          </a:p>
        </p:txBody>
      </p:sp>
    </p:spTree>
    <p:extLst>
      <p:ext uri="{BB962C8B-B14F-4D97-AF65-F5344CB8AC3E}">
        <p14:creationId xmlns:p14="http://schemas.microsoft.com/office/powerpoint/2010/main" val="122987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1195754" y="760535"/>
            <a:ext cx="3334567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ここで，ニューロン</a:t>
            </a:r>
            <a:r>
              <a:rPr lang="en-US" altLang="ja-JP" sz="2215" i="1">
                <a:latin typeface="Times New Roman" charset="0"/>
                <a:ea typeface="ＭＳ Ｐゴシック" charset="0"/>
              </a:rPr>
              <a:t>j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の出力</a:t>
            </a:r>
          </a:p>
        </p:txBody>
      </p:sp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4489938" y="685801"/>
          <a:ext cx="433754" cy="548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4" name="数式" r:id="rId4" imgW="190417" imgH="253890" progId="Equation.3">
                  <p:embed/>
                </p:oleObj>
              </mc:Choice>
              <mc:Fallback>
                <p:oleObj name="数式" r:id="rId4" imgW="19041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938" y="685801"/>
                        <a:ext cx="433754" cy="5480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4923693" y="760535"/>
            <a:ext cx="377058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は，上位ニューロン</a:t>
            </a:r>
            <a:r>
              <a:rPr lang="en-US" altLang="ja-JP" sz="2215" i="1">
                <a:latin typeface="Times New Roman" charset="0"/>
                <a:ea typeface="ＭＳ Ｐゴシック" charset="0"/>
              </a:rPr>
              <a:t>k </a:t>
            </a:r>
            <a:r>
              <a:rPr lang="ja-JP" altLang="en-US" sz="2215">
                <a:latin typeface="Times New Roman" charset="0"/>
                <a:ea typeface="ＭＳ Ｐゴシック" charset="0"/>
              </a:rPr>
              <a:t>のすべて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1195755" y="1293935"/>
            <a:ext cx="5458546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のニューロンにつながっているからことから，</a:t>
            </a:r>
          </a:p>
        </p:txBody>
      </p:sp>
      <p:graphicFrame>
        <p:nvGraphicFramePr>
          <p:cNvPr id="43014" name="Object 6"/>
          <p:cNvGraphicFramePr>
            <a:graphicFrameLocks noChangeAspect="1"/>
          </p:cNvGraphicFramePr>
          <p:nvPr/>
        </p:nvGraphicFramePr>
        <p:xfrm>
          <a:off x="1266094" y="1820009"/>
          <a:ext cx="4042997" cy="965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" name="数式" r:id="rId6" imgW="1905000" imgH="482600" progId="Equation.3">
                  <p:embed/>
                </p:oleObj>
              </mc:Choice>
              <mc:Fallback>
                <p:oleObj name="数式" r:id="rId6" imgW="1905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94" y="1820009"/>
                        <a:ext cx="4042997" cy="965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Object 7"/>
          <p:cNvGraphicFramePr>
            <a:graphicFrameLocks noChangeAspect="1"/>
          </p:cNvGraphicFramePr>
          <p:nvPr/>
        </p:nvGraphicFramePr>
        <p:xfrm>
          <a:off x="1899139" y="2952752"/>
          <a:ext cx="2965938" cy="687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6" name="数式" r:id="rId8" imgW="1396394" imgH="342751" progId="Equation.3">
                  <p:embed/>
                </p:oleObj>
              </mc:Choice>
              <mc:Fallback>
                <p:oleObj name="数式" r:id="rId8" imgW="1396394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9139" y="2952752"/>
                        <a:ext cx="2965938" cy="6872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1195754" y="4413739"/>
            <a:ext cx="110959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つまり，</a:t>
            </a:r>
          </a:p>
        </p:txBody>
      </p:sp>
      <p:graphicFrame>
        <p:nvGraphicFramePr>
          <p:cNvPr id="43017" name="Object 9"/>
          <p:cNvGraphicFramePr>
            <a:graphicFrameLocks noChangeAspect="1"/>
          </p:cNvGraphicFramePr>
          <p:nvPr/>
        </p:nvGraphicFramePr>
        <p:xfrm>
          <a:off x="2180494" y="4202724"/>
          <a:ext cx="700454" cy="940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7" name="数式" r:id="rId10" imgW="330057" imgH="469696" progId="Equation.3">
                  <p:embed/>
                </p:oleObj>
              </mc:Choice>
              <mc:Fallback>
                <p:oleObj name="数式" r:id="rId10" imgW="330057" imgH="4696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0494" y="4202724"/>
                        <a:ext cx="700454" cy="940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2954215" y="4343400"/>
            <a:ext cx="264367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は，上位の誤差信号</a:t>
            </a:r>
          </a:p>
        </p:txBody>
      </p:sp>
      <p:graphicFrame>
        <p:nvGraphicFramePr>
          <p:cNvPr id="43019" name="Object 11"/>
          <p:cNvGraphicFramePr>
            <a:graphicFrameLocks noChangeAspect="1"/>
          </p:cNvGraphicFramePr>
          <p:nvPr/>
        </p:nvGraphicFramePr>
        <p:xfrm>
          <a:off x="5486401" y="4343400"/>
          <a:ext cx="430823" cy="48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8" name="数式" r:id="rId12" imgW="203112" imgH="241195" progId="Equation.3">
                  <p:embed/>
                </p:oleObj>
              </mc:Choice>
              <mc:Fallback>
                <p:oleObj name="数式" r:id="rId12" imgW="20311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1" y="4343400"/>
                        <a:ext cx="430823" cy="48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5908431" y="4343400"/>
            <a:ext cx="252184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を用いて表すことが</a:t>
            </a:r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1266093" y="5117123"/>
            <a:ext cx="111601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できる．</a:t>
            </a:r>
          </a:p>
        </p:txBody>
      </p:sp>
      <p:graphicFrame>
        <p:nvGraphicFramePr>
          <p:cNvPr id="43022" name="Object 14"/>
          <p:cNvGraphicFramePr>
            <a:graphicFrameLocks noChangeAspect="1"/>
          </p:cNvGraphicFramePr>
          <p:nvPr/>
        </p:nvGraphicFramePr>
        <p:xfrm>
          <a:off x="6752492" y="2453054"/>
          <a:ext cx="1195754" cy="363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9" name="数式" r:id="rId14" imgW="787058" imgH="253890" progId="Equation.3">
                  <p:embed/>
                </p:oleObj>
              </mc:Choice>
              <mc:Fallback>
                <p:oleObj name="数式" r:id="rId14" imgW="787058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2492" y="2453054"/>
                        <a:ext cx="1195754" cy="363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3" name="Object 15"/>
          <p:cNvGraphicFramePr>
            <a:graphicFrameLocks noChangeAspect="1"/>
          </p:cNvGraphicFramePr>
          <p:nvPr/>
        </p:nvGraphicFramePr>
        <p:xfrm>
          <a:off x="6611815" y="2810609"/>
          <a:ext cx="1547446" cy="707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0" name="数式" r:id="rId16" imgW="914400" imgH="444500" progId="Equation.3">
                  <p:embed/>
                </p:oleObj>
              </mc:Choice>
              <mc:Fallback>
                <p:oleObj name="数式" r:id="rId16" imgW="914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1815" y="2810609"/>
                        <a:ext cx="1547446" cy="7077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4" name="Object 16"/>
          <p:cNvGraphicFramePr>
            <a:graphicFrameLocks noChangeAspect="1"/>
          </p:cNvGraphicFramePr>
          <p:nvPr/>
        </p:nvGraphicFramePr>
        <p:xfrm>
          <a:off x="6682154" y="1759927"/>
          <a:ext cx="1266092" cy="70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1" name="数式" r:id="rId18" imgW="774364" imgH="457002" progId="Equation.3">
                  <p:embed/>
                </p:oleObj>
              </mc:Choice>
              <mc:Fallback>
                <p:oleObj name="数式" r:id="rId18" imgW="774364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2154" y="1759927"/>
                        <a:ext cx="1266092" cy="701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0488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6433039" y="397120"/>
            <a:ext cx="2293327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1195755" y="615462"/>
            <a:ext cx="43989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出力層のときと同様に，誤差信号を</a:t>
            </a:r>
          </a:p>
        </p:txBody>
      </p:sp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5556740" y="404446"/>
          <a:ext cx="1644162" cy="93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7" name="数式" r:id="rId4" imgW="774364" imgH="469696" progId="Equation.3">
                  <p:embed/>
                </p:oleObj>
              </mc:Choice>
              <mc:Fallback>
                <p:oleObj name="数式" r:id="rId4" imgW="774364" imgH="46969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740" y="404446"/>
                        <a:ext cx="1644162" cy="93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7244863" y="615462"/>
            <a:ext cx="102944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とおく．</a:t>
            </a:r>
          </a:p>
        </p:txBody>
      </p:sp>
      <p:graphicFrame>
        <p:nvGraphicFramePr>
          <p:cNvPr id="45062" name="Object 6"/>
          <p:cNvGraphicFramePr>
            <a:graphicFrameLocks noChangeAspect="1"/>
          </p:cNvGraphicFramePr>
          <p:nvPr/>
        </p:nvGraphicFramePr>
        <p:xfrm>
          <a:off x="1266093" y="1178171"/>
          <a:ext cx="3423138" cy="964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8" name="数式" r:id="rId6" imgW="1612900" imgH="482600" progId="Equation.3">
                  <p:embed/>
                </p:oleObj>
              </mc:Choice>
              <mc:Fallback>
                <p:oleObj name="数式" r:id="rId6" imgW="1612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093" y="1178171"/>
                        <a:ext cx="3423138" cy="9642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7"/>
          <p:cNvGraphicFramePr>
            <a:graphicFrameLocks noChangeAspect="1"/>
          </p:cNvGraphicFramePr>
          <p:nvPr/>
        </p:nvGraphicFramePr>
        <p:xfrm>
          <a:off x="1055077" y="2233246"/>
          <a:ext cx="5687158" cy="93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9" name="数式" r:id="rId8" imgW="2679700" imgH="469900" progId="Equation.3">
                  <p:embed/>
                </p:oleObj>
              </mc:Choice>
              <mc:Fallback>
                <p:oleObj name="数式" r:id="rId8" imgW="2679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077" y="2233246"/>
                        <a:ext cx="5687158" cy="93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8"/>
          <p:cNvGraphicFramePr>
            <a:graphicFrameLocks noChangeAspect="1"/>
          </p:cNvGraphicFramePr>
          <p:nvPr/>
        </p:nvGraphicFramePr>
        <p:xfrm>
          <a:off x="1711569" y="3160835"/>
          <a:ext cx="3423138" cy="912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0" name="数式" r:id="rId10" imgW="1612900" imgH="457200" progId="Equation.3">
                  <p:embed/>
                </p:oleObj>
              </mc:Choice>
              <mc:Fallback>
                <p:oleObj name="数式" r:id="rId10" imgW="1612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569" y="3160835"/>
                        <a:ext cx="3423138" cy="912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1195755" y="4202723"/>
            <a:ext cx="110479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よって，</a:t>
            </a:r>
          </a:p>
        </p:txBody>
      </p:sp>
      <p:graphicFrame>
        <p:nvGraphicFramePr>
          <p:cNvPr id="45066" name="Object 10"/>
          <p:cNvGraphicFramePr>
            <a:graphicFrameLocks noChangeAspect="1"/>
          </p:cNvGraphicFramePr>
          <p:nvPr/>
        </p:nvGraphicFramePr>
        <p:xfrm>
          <a:off x="2250831" y="4188069"/>
          <a:ext cx="288387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1" name="数式" r:id="rId12" imgW="1358310" imgH="342751" progId="Equation.3">
                  <p:embed/>
                </p:oleObj>
              </mc:Choice>
              <mc:Fallback>
                <p:oleObj name="数式" r:id="rId12" imgW="1358310" imgH="34275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831" y="4188069"/>
                        <a:ext cx="2883877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5" name="Rectangle 11"/>
          <p:cNvSpPr>
            <a:spLocks noChangeArrowheads="1"/>
          </p:cNvSpPr>
          <p:nvPr/>
        </p:nvSpPr>
        <p:spPr bwMode="auto">
          <a:xfrm>
            <a:off x="1195755" y="4835769"/>
            <a:ext cx="1152880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このとき</a:t>
            </a:r>
          </a:p>
        </p:txBody>
      </p:sp>
      <p:graphicFrame>
        <p:nvGraphicFramePr>
          <p:cNvPr id="45068" name="Object 12"/>
          <p:cNvGraphicFramePr>
            <a:graphicFrameLocks noChangeAspect="1"/>
          </p:cNvGraphicFramePr>
          <p:nvPr/>
        </p:nvGraphicFramePr>
        <p:xfrm>
          <a:off x="2250832" y="4835769"/>
          <a:ext cx="835269" cy="48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2" name="数式" r:id="rId14" imgW="393529" imgH="241195" progId="Equation.3">
                  <p:embed/>
                </p:oleObj>
              </mc:Choice>
              <mc:Fallback>
                <p:oleObj name="数式" r:id="rId14" imgW="39352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832" y="4835769"/>
                        <a:ext cx="835269" cy="48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7" name="Rectangle 13"/>
          <p:cNvSpPr>
            <a:spLocks noChangeArrowheads="1"/>
          </p:cNvSpPr>
          <p:nvPr/>
        </p:nvSpPr>
        <p:spPr bwMode="auto">
          <a:xfrm>
            <a:off x="3024554" y="4835769"/>
            <a:ext cx="657552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は，</a:t>
            </a:r>
          </a:p>
        </p:txBody>
      </p:sp>
      <p:graphicFrame>
        <p:nvGraphicFramePr>
          <p:cNvPr id="45070" name="Object 14"/>
          <p:cNvGraphicFramePr>
            <a:graphicFrameLocks noChangeAspect="1"/>
          </p:cNvGraphicFramePr>
          <p:nvPr/>
        </p:nvGraphicFramePr>
        <p:xfrm>
          <a:off x="7174523" y="3006971"/>
          <a:ext cx="1547446" cy="707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3" name="数式" r:id="rId16" imgW="914400" imgH="444500" progId="Equation.3">
                  <p:embed/>
                </p:oleObj>
              </mc:Choice>
              <mc:Fallback>
                <p:oleObj name="数式" r:id="rId16" imgW="914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523" y="3006971"/>
                        <a:ext cx="1547446" cy="7077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1" name="Object 15"/>
          <p:cNvGraphicFramePr>
            <a:graphicFrameLocks noChangeAspect="1"/>
          </p:cNvGraphicFramePr>
          <p:nvPr/>
        </p:nvGraphicFramePr>
        <p:xfrm>
          <a:off x="7244862" y="3641481"/>
          <a:ext cx="1266092" cy="70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4" name="数式" r:id="rId18" imgW="774364" imgH="457002" progId="Equation.3">
                  <p:embed/>
                </p:oleObj>
              </mc:Choice>
              <mc:Fallback>
                <p:oleObj name="数式" r:id="rId18" imgW="774364" imgH="4570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4862" y="3641481"/>
                        <a:ext cx="1266092" cy="701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2" name="Object 16"/>
          <p:cNvGraphicFramePr>
            <a:graphicFrameLocks noChangeAspect="1"/>
          </p:cNvGraphicFramePr>
          <p:nvPr/>
        </p:nvGraphicFramePr>
        <p:xfrm>
          <a:off x="1206013" y="5375031"/>
          <a:ext cx="6249865" cy="937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5" name="数式" r:id="rId20" imgW="2946400" imgH="469900" progId="Equation.3">
                  <p:embed/>
                </p:oleObj>
              </mc:Choice>
              <mc:Fallback>
                <p:oleObj name="数式" r:id="rId20" imgW="2946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013" y="5375031"/>
                        <a:ext cx="6249865" cy="937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1715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1195755" y="615462"/>
            <a:ext cx="2569934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これらをまとめると，</a:t>
            </a:r>
          </a:p>
        </p:txBody>
      </p:sp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1402374" y="1107832"/>
          <a:ext cx="2883877" cy="508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6" name="数式" r:id="rId4" imgW="1358310" imgH="253890" progId="Equation.3">
                  <p:embed/>
                </p:oleObj>
              </mc:Choice>
              <mc:Fallback>
                <p:oleObj name="数式" r:id="rId4" imgW="1358310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374" y="1107832"/>
                        <a:ext cx="2883877" cy="508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1195755" y="2444263"/>
            <a:ext cx="6853158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より，すべての出力ニューロンと中間ニューロンに対する</a:t>
            </a:r>
            <a:endParaRPr lang="en-US" altLang="ja-JP" sz="2215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誤差信号</a:t>
            </a:r>
          </a:p>
        </p:txBody>
      </p:sp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2461848" y="2795955"/>
          <a:ext cx="430823" cy="508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7" name="数式" r:id="rId6" imgW="203024" imgH="253780" progId="Equation.3">
                  <p:embed/>
                </p:oleObj>
              </mc:Choice>
              <mc:Fallback>
                <p:oleObj name="数式" r:id="rId6" imgW="203024" imgH="253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848" y="2795955"/>
                        <a:ext cx="430823" cy="508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2854569" y="2795954"/>
            <a:ext cx="3841116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を逐次的に計算が可能となり，</a:t>
            </a:r>
          </a:p>
        </p:txBody>
      </p:sp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1452198" y="3417278"/>
          <a:ext cx="1994388" cy="50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8" name="数式" r:id="rId8" imgW="939392" imgH="253890" progId="Equation.3">
                  <p:embed/>
                </p:oleObj>
              </mc:Choice>
              <mc:Fallback>
                <p:oleObj name="数式" r:id="rId8" imgW="939392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198" y="3417278"/>
                        <a:ext cx="1994388" cy="5070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3" name="Object 9"/>
          <p:cNvGraphicFramePr>
            <a:graphicFrameLocks noChangeAspect="1"/>
          </p:cNvGraphicFramePr>
          <p:nvPr/>
        </p:nvGraphicFramePr>
        <p:xfrm>
          <a:off x="1452198" y="3991709"/>
          <a:ext cx="1994388" cy="50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9" name="数式" r:id="rId10" imgW="939392" imgH="253890" progId="Equation.3">
                  <p:embed/>
                </p:oleObj>
              </mc:Choice>
              <mc:Fallback>
                <p:oleObj name="数式" r:id="rId10" imgW="939392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198" y="3991709"/>
                        <a:ext cx="1994388" cy="5070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8" name="Rectangle 10"/>
          <p:cNvSpPr>
            <a:spLocks noChangeArrowheads="1"/>
          </p:cNvSpPr>
          <p:nvPr/>
        </p:nvSpPr>
        <p:spPr bwMode="auto">
          <a:xfrm>
            <a:off x="1137141" y="5363139"/>
            <a:ext cx="7184980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より，すべての出力，中間層のすべての結合荷重の修正量</a:t>
            </a:r>
            <a:endParaRPr lang="en-US" altLang="ja-JP" sz="2215" dirty="0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を求めることができる．</a:t>
            </a: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ADDA583A-BE4B-9041-B479-4E231F2D66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57754" y="1617785"/>
          <a:ext cx="2344615" cy="48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0" name="数式" r:id="rId12" imgW="1104900" imgH="241300" progId="Equation.3">
                  <p:embed/>
                </p:oleObj>
              </mc:Choice>
              <mc:Fallback>
                <p:oleObj name="数式" r:id="rId12" imgW="1104900" imgH="241300" progId="Equation.3">
                  <p:embed/>
                  <p:pic>
                    <p:nvPicPr>
                      <p:cNvPr id="368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754" y="1617785"/>
                        <a:ext cx="2344615" cy="48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BB1DF645-4154-1B4B-87E8-828E64AB6F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097658"/>
              </p:ext>
            </p:extLst>
          </p:nvPr>
        </p:nvGraphicFramePr>
        <p:xfrm>
          <a:off x="1421074" y="4689879"/>
          <a:ext cx="2344615" cy="48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1" name="数式" r:id="rId12" imgW="1104900" imgH="241300" progId="Equation.3">
                  <p:embed/>
                </p:oleObj>
              </mc:Choice>
              <mc:Fallback>
                <p:oleObj name="数式" r:id="rId12" imgW="1104900" imgH="241300" progId="Equation.3">
                  <p:embed/>
                  <p:pic>
                    <p:nvPicPr>
                      <p:cNvPr id="368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1074" y="4689879"/>
                        <a:ext cx="2344615" cy="48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6176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405793" y="329733"/>
            <a:ext cx="3600666" cy="6036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3323" b="1" i="1" u="sng">
                <a:solidFill>
                  <a:schemeClr val="tx2"/>
                </a:solidFill>
                <a:latin typeface="Times New Roman" charset="0"/>
                <a:ea typeface="ＭＳ Ｐゴシック" charset="0"/>
              </a:rPr>
              <a:t>階層型ネットワーク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1266094" y="1037493"/>
            <a:ext cx="5184433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・</a:t>
            </a:r>
            <a:r>
              <a:rPr lang="en-US" altLang="ja-JP" sz="2954">
                <a:latin typeface="Times New Roman" charset="0"/>
                <a:ea typeface="ＭＳ Ｐゴシック" charset="0"/>
              </a:rPr>
              <a:t>  </a:t>
            </a:r>
            <a:r>
              <a:rPr lang="ja-JP" altLang="en-US" sz="2954">
                <a:latin typeface="Times New Roman" charset="0"/>
                <a:ea typeface="ＭＳ Ｐゴシック" charset="0"/>
              </a:rPr>
              <a:t>ＸＯＲ（排他的論理和）の場合</a:t>
            </a:r>
          </a:p>
        </p:txBody>
      </p:sp>
      <p:grpSp>
        <p:nvGrpSpPr>
          <p:cNvPr id="49156" name="Group 4"/>
          <p:cNvGrpSpPr>
            <a:grpSpLocks/>
          </p:cNvGrpSpPr>
          <p:nvPr/>
        </p:nvGrpSpPr>
        <p:grpSpPr bwMode="auto">
          <a:xfrm>
            <a:off x="1899138" y="1657352"/>
            <a:ext cx="1617785" cy="2365131"/>
            <a:chOff x="816" y="1056"/>
            <a:chExt cx="1104" cy="1614"/>
          </a:xfrm>
        </p:grpSpPr>
        <p:sp>
          <p:nvSpPr>
            <p:cNvPr id="34821" name="Text Box 5"/>
            <p:cNvSpPr txBox="1">
              <a:spLocks noChangeArrowheads="1"/>
            </p:cNvSpPr>
            <p:nvPr/>
          </p:nvSpPr>
          <p:spPr bwMode="auto">
            <a:xfrm>
              <a:off x="891" y="1056"/>
              <a:ext cx="1001" cy="16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954">
                  <a:latin typeface="Times New Roman" charset="0"/>
                  <a:ea typeface="ＭＳ Ｐゴシック" charset="0"/>
                </a:rPr>
                <a:t>Ｘ　Ｙ　Ｚ</a:t>
              </a:r>
              <a:endParaRPr lang="en-US" altLang="ja-JP" sz="2954">
                <a:latin typeface="Times New Roman" charset="0"/>
                <a:ea typeface="ＭＳ Ｐゴシック" charset="0"/>
              </a:endParaRPr>
            </a:p>
            <a:p>
              <a:pPr>
                <a:defRPr/>
              </a:pPr>
              <a:r>
                <a:rPr lang="ja-JP" altLang="en-US" sz="2954">
                  <a:latin typeface="Times New Roman" charset="0"/>
                  <a:ea typeface="ＭＳ Ｐゴシック" charset="0"/>
                </a:rPr>
                <a:t>０　０　０</a:t>
              </a:r>
              <a:endParaRPr lang="en-US" altLang="ja-JP" sz="2954">
                <a:latin typeface="Times New Roman" charset="0"/>
                <a:ea typeface="ＭＳ Ｐゴシック" charset="0"/>
              </a:endParaRPr>
            </a:p>
            <a:p>
              <a:pPr>
                <a:defRPr/>
              </a:pPr>
              <a:r>
                <a:rPr lang="ja-JP" altLang="en-US" sz="2954">
                  <a:latin typeface="Times New Roman" charset="0"/>
                  <a:ea typeface="ＭＳ Ｐゴシック" charset="0"/>
                </a:rPr>
                <a:t>０　１　１</a:t>
              </a:r>
              <a:endParaRPr lang="en-US" altLang="ja-JP" sz="2954">
                <a:latin typeface="Times New Roman" charset="0"/>
                <a:ea typeface="ＭＳ Ｐゴシック" charset="0"/>
              </a:endParaRPr>
            </a:p>
            <a:p>
              <a:pPr>
                <a:defRPr/>
              </a:pPr>
              <a:r>
                <a:rPr lang="ja-JP" altLang="en-US" sz="2954">
                  <a:latin typeface="Times New Roman" charset="0"/>
                  <a:ea typeface="ＭＳ Ｐゴシック" charset="0"/>
                </a:rPr>
                <a:t>１　０　１</a:t>
              </a:r>
              <a:endParaRPr lang="en-US" altLang="ja-JP" sz="2954">
                <a:latin typeface="Times New Roman" charset="0"/>
                <a:ea typeface="ＭＳ Ｐゴシック" charset="0"/>
              </a:endParaRPr>
            </a:p>
            <a:p>
              <a:pPr>
                <a:defRPr/>
              </a:pPr>
              <a:r>
                <a:rPr lang="ja-JP" altLang="en-US" sz="2954">
                  <a:latin typeface="Times New Roman" charset="0"/>
                  <a:ea typeface="ＭＳ Ｐゴシック" charset="0"/>
                </a:rPr>
                <a:t>１　１　０</a:t>
              </a:r>
            </a:p>
          </p:txBody>
        </p:sp>
        <p:sp>
          <p:nvSpPr>
            <p:cNvPr id="34822" name="Line 6"/>
            <p:cNvSpPr>
              <a:spLocks noChangeShapeType="1"/>
            </p:cNvSpPr>
            <p:nvPr/>
          </p:nvSpPr>
          <p:spPr bwMode="auto">
            <a:xfrm>
              <a:off x="864" y="1392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4823" name="Line 7"/>
            <p:cNvSpPr>
              <a:spLocks noChangeShapeType="1"/>
            </p:cNvSpPr>
            <p:nvPr/>
          </p:nvSpPr>
          <p:spPr bwMode="auto">
            <a:xfrm>
              <a:off x="1536" y="1104"/>
              <a:ext cx="0" cy="15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4824" name="Line 8"/>
            <p:cNvSpPr>
              <a:spLocks noChangeShapeType="1"/>
            </p:cNvSpPr>
            <p:nvPr/>
          </p:nvSpPr>
          <p:spPr bwMode="auto">
            <a:xfrm>
              <a:off x="864" y="1104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4825" name="Line 9"/>
            <p:cNvSpPr>
              <a:spLocks noChangeShapeType="1"/>
            </p:cNvSpPr>
            <p:nvPr/>
          </p:nvSpPr>
          <p:spPr bwMode="auto">
            <a:xfrm>
              <a:off x="816" y="2640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</p:grpSp>
      <p:grpSp>
        <p:nvGrpSpPr>
          <p:cNvPr id="49157" name="Group 10"/>
          <p:cNvGrpSpPr>
            <a:grpSpLocks/>
          </p:cNvGrpSpPr>
          <p:nvPr/>
        </p:nvGrpSpPr>
        <p:grpSpPr bwMode="auto">
          <a:xfrm>
            <a:off x="1617785" y="4202724"/>
            <a:ext cx="5783873" cy="2332893"/>
            <a:chOff x="864" y="2688"/>
            <a:chExt cx="3947" cy="1592"/>
          </a:xfrm>
        </p:grpSpPr>
        <p:sp>
          <p:nvSpPr>
            <p:cNvPr id="34827" name="Oval 11"/>
            <p:cNvSpPr>
              <a:spLocks noChangeArrowheads="1"/>
            </p:cNvSpPr>
            <p:nvPr/>
          </p:nvSpPr>
          <p:spPr bwMode="auto">
            <a:xfrm>
              <a:off x="1680" y="297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4828" name="Oval 12"/>
            <p:cNvSpPr>
              <a:spLocks noChangeArrowheads="1"/>
            </p:cNvSpPr>
            <p:nvPr/>
          </p:nvSpPr>
          <p:spPr bwMode="auto">
            <a:xfrm>
              <a:off x="1680" y="369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4829" name="Oval 13"/>
            <p:cNvSpPr>
              <a:spLocks noChangeArrowheads="1"/>
            </p:cNvSpPr>
            <p:nvPr/>
          </p:nvSpPr>
          <p:spPr bwMode="auto">
            <a:xfrm>
              <a:off x="2736" y="297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4830" name="Oval 14"/>
            <p:cNvSpPr>
              <a:spLocks noChangeArrowheads="1"/>
            </p:cNvSpPr>
            <p:nvPr/>
          </p:nvSpPr>
          <p:spPr bwMode="auto">
            <a:xfrm>
              <a:off x="2736" y="3696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4831" name="Oval 15"/>
            <p:cNvSpPr>
              <a:spLocks noChangeArrowheads="1"/>
            </p:cNvSpPr>
            <p:nvPr/>
          </p:nvSpPr>
          <p:spPr bwMode="auto">
            <a:xfrm>
              <a:off x="3648" y="3312"/>
              <a:ext cx="336" cy="33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cxnSp>
          <p:nvCxnSpPr>
            <p:cNvPr id="34832" name="AutoShape 16"/>
            <p:cNvCxnSpPr>
              <a:cxnSpLocks noChangeShapeType="1"/>
              <a:stCxn id="34829" idx="2"/>
              <a:endCxn id="34827" idx="6"/>
            </p:cNvCxnSpPr>
            <p:nvPr/>
          </p:nvCxnSpPr>
          <p:spPr bwMode="auto">
            <a:xfrm flipH="1">
              <a:off x="2016" y="3144"/>
              <a:ext cx="72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833" name="AutoShape 17"/>
            <p:cNvCxnSpPr>
              <a:cxnSpLocks noChangeShapeType="1"/>
              <a:stCxn id="34829" idx="2"/>
              <a:endCxn id="34828" idx="6"/>
            </p:cNvCxnSpPr>
            <p:nvPr/>
          </p:nvCxnSpPr>
          <p:spPr bwMode="auto">
            <a:xfrm flipH="1">
              <a:off x="2016" y="3144"/>
              <a:ext cx="720" cy="7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834" name="AutoShape 18"/>
            <p:cNvCxnSpPr>
              <a:cxnSpLocks noChangeShapeType="1"/>
              <a:stCxn id="34830" idx="2"/>
              <a:endCxn id="34828" idx="6"/>
            </p:cNvCxnSpPr>
            <p:nvPr/>
          </p:nvCxnSpPr>
          <p:spPr bwMode="auto">
            <a:xfrm flipH="1">
              <a:off x="2016" y="3864"/>
              <a:ext cx="72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835" name="AutoShape 19"/>
            <p:cNvCxnSpPr>
              <a:cxnSpLocks noChangeShapeType="1"/>
              <a:stCxn id="34831" idx="2"/>
              <a:endCxn id="34829" idx="6"/>
            </p:cNvCxnSpPr>
            <p:nvPr/>
          </p:nvCxnSpPr>
          <p:spPr bwMode="auto">
            <a:xfrm flipH="1" flipV="1">
              <a:off x="3072" y="3144"/>
              <a:ext cx="576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836" name="AutoShape 20"/>
            <p:cNvCxnSpPr>
              <a:cxnSpLocks noChangeShapeType="1"/>
              <a:stCxn id="34831" idx="2"/>
              <a:endCxn id="34830" idx="6"/>
            </p:cNvCxnSpPr>
            <p:nvPr/>
          </p:nvCxnSpPr>
          <p:spPr bwMode="auto">
            <a:xfrm flipH="1">
              <a:off x="3072" y="3480"/>
              <a:ext cx="57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837" name="AutoShape 21"/>
            <p:cNvCxnSpPr>
              <a:cxnSpLocks noChangeShapeType="1"/>
              <a:stCxn id="34827" idx="6"/>
              <a:endCxn id="34830" idx="2"/>
            </p:cNvCxnSpPr>
            <p:nvPr/>
          </p:nvCxnSpPr>
          <p:spPr bwMode="auto">
            <a:xfrm>
              <a:off x="2016" y="3144"/>
              <a:ext cx="720" cy="7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4838" name="Line 22"/>
            <p:cNvSpPr>
              <a:spLocks noChangeShapeType="1"/>
            </p:cNvSpPr>
            <p:nvPr/>
          </p:nvSpPr>
          <p:spPr bwMode="auto">
            <a:xfrm>
              <a:off x="1152" y="3168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4839" name="Line 23"/>
            <p:cNvSpPr>
              <a:spLocks noChangeShapeType="1"/>
            </p:cNvSpPr>
            <p:nvPr/>
          </p:nvSpPr>
          <p:spPr bwMode="auto">
            <a:xfrm>
              <a:off x="1152" y="3888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4840" name="Line 24"/>
            <p:cNvSpPr>
              <a:spLocks noChangeShapeType="1"/>
            </p:cNvSpPr>
            <p:nvPr/>
          </p:nvSpPr>
          <p:spPr bwMode="auto">
            <a:xfrm>
              <a:off x="4080" y="3456"/>
              <a:ext cx="3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ja-JP" altLang="en-US">
                <a:ea typeface="ＭＳ Ｐゴシック" charset="0"/>
              </a:endParaRPr>
            </a:p>
          </p:txBody>
        </p:sp>
        <p:sp>
          <p:nvSpPr>
            <p:cNvPr id="34841" name="Text Box 25"/>
            <p:cNvSpPr txBox="1">
              <a:spLocks noChangeArrowheads="1"/>
            </p:cNvSpPr>
            <p:nvPr/>
          </p:nvSpPr>
          <p:spPr bwMode="auto">
            <a:xfrm>
              <a:off x="1516" y="2688"/>
              <a:ext cx="707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215">
                  <a:latin typeface="Times New Roman" charset="0"/>
                  <a:ea typeface="ＭＳ Ｐゴシック" charset="0"/>
                </a:rPr>
                <a:t>入力層</a:t>
              </a:r>
            </a:p>
          </p:txBody>
        </p:sp>
        <p:sp>
          <p:nvSpPr>
            <p:cNvPr id="34842" name="Text Box 26"/>
            <p:cNvSpPr txBox="1">
              <a:spLocks noChangeArrowheads="1"/>
            </p:cNvSpPr>
            <p:nvPr/>
          </p:nvSpPr>
          <p:spPr bwMode="auto">
            <a:xfrm>
              <a:off x="2572" y="2688"/>
              <a:ext cx="707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215">
                  <a:latin typeface="Times New Roman" charset="0"/>
                  <a:ea typeface="ＭＳ Ｐゴシック" charset="0"/>
                </a:rPr>
                <a:t>隠れ層</a:t>
              </a:r>
            </a:p>
          </p:txBody>
        </p:sp>
        <p:sp>
          <p:nvSpPr>
            <p:cNvPr id="34843" name="Text Box 27"/>
            <p:cNvSpPr txBox="1">
              <a:spLocks noChangeArrowheads="1"/>
            </p:cNvSpPr>
            <p:nvPr/>
          </p:nvSpPr>
          <p:spPr bwMode="auto">
            <a:xfrm>
              <a:off x="3484" y="2688"/>
              <a:ext cx="707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215">
                  <a:latin typeface="Times New Roman" charset="0"/>
                  <a:ea typeface="ＭＳ Ｐゴシック" charset="0"/>
                </a:rPr>
                <a:t>出力層</a:t>
              </a:r>
            </a:p>
          </p:txBody>
        </p:sp>
        <p:sp>
          <p:nvSpPr>
            <p:cNvPr id="34844" name="Text Box 28"/>
            <p:cNvSpPr txBox="1">
              <a:spLocks noChangeArrowheads="1"/>
            </p:cNvSpPr>
            <p:nvPr/>
          </p:nvSpPr>
          <p:spPr bwMode="auto">
            <a:xfrm>
              <a:off x="1036" y="3984"/>
              <a:ext cx="513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215">
                  <a:latin typeface="Times New Roman" charset="0"/>
                  <a:ea typeface="ＭＳ Ｐゴシック" charset="0"/>
                </a:rPr>
                <a:t>入力</a:t>
              </a:r>
            </a:p>
          </p:txBody>
        </p:sp>
        <p:sp>
          <p:nvSpPr>
            <p:cNvPr id="34845" name="Text Box 29"/>
            <p:cNvSpPr txBox="1">
              <a:spLocks noChangeArrowheads="1"/>
            </p:cNvSpPr>
            <p:nvPr/>
          </p:nvSpPr>
          <p:spPr bwMode="auto">
            <a:xfrm>
              <a:off x="3984" y="3984"/>
              <a:ext cx="513" cy="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215">
                  <a:latin typeface="Times New Roman" charset="0"/>
                  <a:ea typeface="ＭＳ Ｐゴシック" charset="0"/>
                </a:rPr>
                <a:t>出力</a:t>
              </a:r>
            </a:p>
          </p:txBody>
        </p:sp>
        <p:sp>
          <p:nvSpPr>
            <p:cNvPr id="34846" name="Text Box 30"/>
            <p:cNvSpPr txBox="1">
              <a:spLocks noChangeArrowheads="1"/>
            </p:cNvSpPr>
            <p:nvPr/>
          </p:nvSpPr>
          <p:spPr bwMode="auto">
            <a:xfrm>
              <a:off x="864" y="2976"/>
              <a:ext cx="294" cy="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954">
                  <a:latin typeface="Times New Roman" charset="0"/>
                  <a:ea typeface="ＭＳ Ｐゴシック" charset="0"/>
                </a:rPr>
                <a:t>Ｘ</a:t>
              </a:r>
            </a:p>
          </p:txBody>
        </p:sp>
        <p:sp>
          <p:nvSpPr>
            <p:cNvPr id="34847" name="Text Box 31"/>
            <p:cNvSpPr txBox="1">
              <a:spLocks noChangeArrowheads="1"/>
            </p:cNvSpPr>
            <p:nvPr/>
          </p:nvSpPr>
          <p:spPr bwMode="auto">
            <a:xfrm>
              <a:off x="870" y="3696"/>
              <a:ext cx="293" cy="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954">
                  <a:latin typeface="Times New Roman" charset="0"/>
                  <a:ea typeface="ＭＳ Ｐゴシック" charset="0"/>
                </a:rPr>
                <a:t>Ｙ</a:t>
              </a:r>
            </a:p>
          </p:txBody>
        </p:sp>
        <p:sp>
          <p:nvSpPr>
            <p:cNvPr id="34848" name="Text Box 32"/>
            <p:cNvSpPr txBox="1">
              <a:spLocks noChangeArrowheads="1"/>
            </p:cNvSpPr>
            <p:nvPr/>
          </p:nvSpPr>
          <p:spPr bwMode="auto">
            <a:xfrm>
              <a:off x="4518" y="3264"/>
              <a:ext cx="293" cy="3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2954">
                  <a:latin typeface="Times New Roman" charset="0"/>
                  <a:ea typeface="ＭＳ Ｐゴシック" charset="0"/>
                </a:rPr>
                <a:t>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51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3182816" y="5989029"/>
            <a:ext cx="1697901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学習曲線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7565781" y="1140070"/>
            <a:ext cx="1030165" cy="151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Ｘ　Ｙ　Ｚ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０　０　０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０　１　１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１　０　１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１　１　０</a:t>
            </a:r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7532078" y="1471246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55301" name="Line 5"/>
          <p:cNvSpPr>
            <a:spLocks noChangeShapeType="1"/>
          </p:cNvSpPr>
          <p:nvPr/>
        </p:nvSpPr>
        <p:spPr bwMode="auto">
          <a:xfrm>
            <a:off x="8173915" y="1189892"/>
            <a:ext cx="0" cy="140676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55302" name="Line 6"/>
          <p:cNvSpPr>
            <a:spLocks noChangeShapeType="1"/>
          </p:cNvSpPr>
          <p:nvPr/>
        </p:nvSpPr>
        <p:spPr bwMode="auto">
          <a:xfrm>
            <a:off x="7532078" y="1189892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55303" name="Line 7"/>
          <p:cNvSpPr>
            <a:spLocks noChangeShapeType="1"/>
          </p:cNvSpPr>
          <p:nvPr/>
        </p:nvSpPr>
        <p:spPr bwMode="auto">
          <a:xfrm>
            <a:off x="7532078" y="2596662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7526215" y="858717"/>
            <a:ext cx="64152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latin typeface="ＭＳ Ｐゴシック" charset="0"/>
                <a:ea typeface="ＭＳ Ｐゴシック" charset="0"/>
              </a:rPr>
              <a:t>XOR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1151793" y="685801"/>
            <a:ext cx="5497018" cy="60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3323" b="1" i="1" u="sng">
                <a:solidFill>
                  <a:schemeClr val="tx2"/>
                </a:solidFill>
                <a:latin typeface="Times New Roman" charset="0"/>
                <a:ea typeface="ＭＳ Ｐゴシック" charset="0"/>
              </a:rPr>
              <a:t>ＸＯＲに対するＢＰの学習結果</a:t>
            </a:r>
            <a:endParaRPr lang="ja-JP" altLang="en-US" sz="2954">
              <a:latin typeface="Times New Roman" charset="0"/>
              <a:ea typeface="ＭＳ Ｐゴシック" charset="0"/>
            </a:endParaRPr>
          </a:p>
        </p:txBody>
      </p:sp>
      <p:pic>
        <p:nvPicPr>
          <p:cNvPr id="51210" name="Picture 10" descr="b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78" y="1436077"/>
            <a:ext cx="5983166" cy="439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904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7551127" y="1006720"/>
            <a:ext cx="1030165" cy="151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Ｘ　Ｙ　Ｚ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０　０　０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０　１　１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１　０　１</a:t>
            </a:r>
            <a:endParaRPr lang="en-US" altLang="ja-JP" sz="1846">
              <a:latin typeface="Times New Roman" charset="0"/>
              <a:ea typeface="ＭＳ Ｐゴシック" charset="0"/>
            </a:endParaRPr>
          </a:p>
          <a:p>
            <a:pPr>
              <a:defRPr/>
            </a:pPr>
            <a:r>
              <a:rPr lang="ja-JP" altLang="en-US" sz="1846">
                <a:latin typeface="Times New Roman" charset="0"/>
                <a:ea typeface="ＭＳ Ｐゴシック" charset="0"/>
              </a:rPr>
              <a:t>１　１　０</a:t>
            </a: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7517424" y="1337897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8159262" y="1056543"/>
            <a:ext cx="0" cy="140676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7517424" y="1056543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7517424" y="2463312"/>
            <a:ext cx="99353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1617785" y="967154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1617785" y="3006969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3938954" y="967154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3938954" y="3006969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5275385" y="1951892"/>
            <a:ext cx="492369" cy="492369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cxnSp>
        <p:nvCxnSpPr>
          <p:cNvPr id="35852" name="AutoShape 12"/>
          <p:cNvCxnSpPr>
            <a:cxnSpLocks noChangeShapeType="1"/>
            <a:stCxn id="35849" idx="2"/>
            <a:endCxn id="35847" idx="6"/>
          </p:cNvCxnSpPr>
          <p:nvPr/>
        </p:nvCxnSpPr>
        <p:spPr bwMode="auto">
          <a:xfrm flipH="1">
            <a:off x="2110154" y="1213338"/>
            <a:ext cx="18288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3" name="AutoShape 13"/>
          <p:cNvCxnSpPr>
            <a:cxnSpLocks noChangeShapeType="1"/>
            <a:stCxn id="35849" idx="2"/>
            <a:endCxn id="35848" idx="6"/>
          </p:cNvCxnSpPr>
          <p:nvPr/>
        </p:nvCxnSpPr>
        <p:spPr bwMode="auto">
          <a:xfrm flipH="1">
            <a:off x="2110154" y="1213339"/>
            <a:ext cx="1828800" cy="20398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4" name="AutoShape 14"/>
          <p:cNvCxnSpPr>
            <a:cxnSpLocks noChangeShapeType="1"/>
            <a:stCxn id="35850" idx="2"/>
            <a:endCxn id="35848" idx="6"/>
          </p:cNvCxnSpPr>
          <p:nvPr/>
        </p:nvCxnSpPr>
        <p:spPr bwMode="auto">
          <a:xfrm flipH="1">
            <a:off x="2110154" y="3253154"/>
            <a:ext cx="18288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5" name="AutoShape 15"/>
          <p:cNvCxnSpPr>
            <a:cxnSpLocks noChangeShapeType="1"/>
            <a:stCxn id="35851" idx="2"/>
            <a:endCxn id="35849" idx="6"/>
          </p:cNvCxnSpPr>
          <p:nvPr/>
        </p:nvCxnSpPr>
        <p:spPr bwMode="auto">
          <a:xfrm flipH="1" flipV="1">
            <a:off x="4431323" y="1213339"/>
            <a:ext cx="844062" cy="9847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6" name="AutoShape 16"/>
          <p:cNvCxnSpPr>
            <a:cxnSpLocks noChangeShapeType="1"/>
            <a:stCxn id="35851" idx="2"/>
            <a:endCxn id="35850" idx="6"/>
          </p:cNvCxnSpPr>
          <p:nvPr/>
        </p:nvCxnSpPr>
        <p:spPr bwMode="auto">
          <a:xfrm flipH="1">
            <a:off x="4431323" y="2198077"/>
            <a:ext cx="844062" cy="105507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857" name="AutoShape 17"/>
          <p:cNvCxnSpPr>
            <a:cxnSpLocks noChangeShapeType="1"/>
            <a:stCxn id="35847" idx="6"/>
            <a:endCxn id="35850" idx="2"/>
          </p:cNvCxnSpPr>
          <p:nvPr/>
        </p:nvCxnSpPr>
        <p:spPr bwMode="auto">
          <a:xfrm>
            <a:off x="2110154" y="1213339"/>
            <a:ext cx="1828800" cy="20398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844061" y="1248508"/>
            <a:ext cx="56270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59" name="Line 19"/>
          <p:cNvSpPr>
            <a:spLocks noChangeShapeType="1"/>
          </p:cNvSpPr>
          <p:nvPr/>
        </p:nvSpPr>
        <p:spPr bwMode="auto">
          <a:xfrm>
            <a:off x="844061" y="3288323"/>
            <a:ext cx="56270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60" name="Line 20"/>
          <p:cNvSpPr>
            <a:spLocks noChangeShapeType="1"/>
          </p:cNvSpPr>
          <p:nvPr/>
        </p:nvSpPr>
        <p:spPr bwMode="auto">
          <a:xfrm>
            <a:off x="5908431" y="2162908"/>
            <a:ext cx="562708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1377462" y="545123"/>
            <a:ext cx="10358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入力層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3698631" y="545123"/>
            <a:ext cx="10358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隠れ層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5035062" y="545123"/>
            <a:ext cx="103586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出力層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674077" y="3429000"/>
            <a:ext cx="75212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入力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5767754" y="2444262"/>
            <a:ext cx="752129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出力</a:t>
            </a:r>
          </a:p>
        </p:txBody>
      </p:sp>
      <p:sp>
        <p:nvSpPr>
          <p:cNvPr id="35866" name="Text Box 26"/>
          <p:cNvSpPr txBox="1">
            <a:spLocks noChangeArrowheads="1"/>
          </p:cNvSpPr>
          <p:nvPr/>
        </p:nvSpPr>
        <p:spPr bwMode="auto">
          <a:xfrm>
            <a:off x="422031" y="967154"/>
            <a:ext cx="431528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Ｘ</a:t>
            </a:r>
          </a:p>
        </p:txBody>
      </p:sp>
      <p:sp>
        <p:nvSpPr>
          <p:cNvPr id="35867" name="Text Box 27"/>
          <p:cNvSpPr txBox="1">
            <a:spLocks noChangeArrowheads="1"/>
          </p:cNvSpPr>
          <p:nvPr/>
        </p:nvSpPr>
        <p:spPr bwMode="auto">
          <a:xfrm>
            <a:off x="430824" y="3006970"/>
            <a:ext cx="429926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Ｙ</a:t>
            </a:r>
          </a:p>
        </p:txBody>
      </p:sp>
      <p:sp>
        <p:nvSpPr>
          <p:cNvPr id="35868" name="Text Box 28"/>
          <p:cNvSpPr txBox="1">
            <a:spLocks noChangeArrowheads="1"/>
          </p:cNvSpPr>
          <p:nvPr/>
        </p:nvSpPr>
        <p:spPr bwMode="auto">
          <a:xfrm>
            <a:off x="6550270" y="1839060"/>
            <a:ext cx="429926" cy="5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954">
                <a:latin typeface="Times New Roman" charset="0"/>
                <a:ea typeface="ＭＳ Ｐゴシック" charset="0"/>
              </a:rPr>
              <a:t>Ｚ</a:t>
            </a:r>
          </a:p>
        </p:txBody>
      </p:sp>
      <p:pic>
        <p:nvPicPr>
          <p:cNvPr id="53277" name="Picture 29" descr="s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16" y="2866292"/>
            <a:ext cx="3006969" cy="149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70" name="Text Box 30"/>
          <p:cNvSpPr txBox="1">
            <a:spLocks noChangeArrowheads="1"/>
          </p:cNvSpPr>
          <p:nvPr/>
        </p:nvSpPr>
        <p:spPr bwMode="auto">
          <a:xfrm>
            <a:off x="7511562" y="725367"/>
            <a:ext cx="641522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latin typeface="ＭＳ Ｐゴシック" charset="0"/>
                <a:ea typeface="ＭＳ Ｐゴシック" charset="0"/>
              </a:rPr>
              <a:t>XOR</a:t>
            </a:r>
          </a:p>
        </p:txBody>
      </p:sp>
      <p:sp>
        <p:nvSpPr>
          <p:cNvPr id="35871" name="Text Box 31"/>
          <p:cNvSpPr txBox="1">
            <a:spLocks noChangeArrowheads="1"/>
          </p:cNvSpPr>
          <p:nvPr/>
        </p:nvSpPr>
        <p:spPr bwMode="auto">
          <a:xfrm>
            <a:off x="2743200" y="896817"/>
            <a:ext cx="59984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latin typeface="Times New Roman" charset="0"/>
                <a:ea typeface="ＭＳ Ｐゴシック" charset="0"/>
              </a:rPr>
              <a:t>1.59</a:t>
            </a:r>
          </a:p>
        </p:txBody>
      </p:sp>
      <p:sp>
        <p:nvSpPr>
          <p:cNvPr id="35872" name="Text Box 32"/>
          <p:cNvSpPr txBox="1">
            <a:spLocks noChangeArrowheads="1"/>
          </p:cNvSpPr>
          <p:nvPr/>
        </p:nvSpPr>
        <p:spPr bwMode="auto">
          <a:xfrm>
            <a:off x="2039815" y="1600202"/>
            <a:ext cx="59984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latin typeface="Times New Roman" charset="0"/>
                <a:ea typeface="ＭＳ Ｐゴシック" charset="0"/>
              </a:rPr>
              <a:t>1.52</a:t>
            </a:r>
          </a:p>
        </p:txBody>
      </p:sp>
      <p:sp>
        <p:nvSpPr>
          <p:cNvPr id="35873" name="Text Box 33"/>
          <p:cNvSpPr txBox="1">
            <a:spLocks noChangeArrowheads="1"/>
          </p:cNvSpPr>
          <p:nvPr/>
        </p:nvSpPr>
        <p:spPr bwMode="auto">
          <a:xfrm>
            <a:off x="1969477" y="2444263"/>
            <a:ext cx="678391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latin typeface="Times New Roman" charset="0"/>
                <a:ea typeface="ＭＳ Ｐゴシック" charset="0"/>
              </a:rPr>
              <a:t>-1.54</a:t>
            </a:r>
          </a:p>
        </p:txBody>
      </p:sp>
      <p:sp>
        <p:nvSpPr>
          <p:cNvPr id="35874" name="Text Box 34"/>
          <p:cNvSpPr txBox="1">
            <a:spLocks noChangeArrowheads="1"/>
          </p:cNvSpPr>
          <p:nvPr/>
        </p:nvSpPr>
        <p:spPr bwMode="auto">
          <a:xfrm>
            <a:off x="2647952" y="2936632"/>
            <a:ext cx="678391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latin typeface="Times New Roman" charset="0"/>
                <a:ea typeface="ＭＳ Ｐゴシック" charset="0"/>
              </a:rPr>
              <a:t>-1.56</a:t>
            </a:r>
          </a:p>
        </p:txBody>
      </p:sp>
      <p:sp>
        <p:nvSpPr>
          <p:cNvPr id="35875" name="Text Box 35"/>
          <p:cNvSpPr txBox="1">
            <a:spLocks noChangeArrowheads="1"/>
          </p:cNvSpPr>
          <p:nvPr/>
        </p:nvSpPr>
        <p:spPr bwMode="auto">
          <a:xfrm>
            <a:off x="4360985" y="1670540"/>
            <a:ext cx="678391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latin typeface="Times New Roman" charset="0"/>
                <a:ea typeface="ＭＳ Ｐゴシック" charset="0"/>
              </a:rPr>
              <a:t>-2.44</a:t>
            </a:r>
          </a:p>
        </p:txBody>
      </p:sp>
      <p:sp>
        <p:nvSpPr>
          <p:cNvPr id="35876" name="Text Box 36"/>
          <p:cNvSpPr txBox="1">
            <a:spLocks noChangeArrowheads="1"/>
          </p:cNvSpPr>
          <p:nvPr/>
        </p:nvSpPr>
        <p:spPr bwMode="auto">
          <a:xfrm>
            <a:off x="4360985" y="2444263"/>
            <a:ext cx="59984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latin typeface="Times New Roman" charset="0"/>
                <a:ea typeface="ＭＳ Ｐゴシック" charset="0"/>
              </a:rPr>
              <a:t>2.52</a:t>
            </a:r>
          </a:p>
        </p:txBody>
      </p:sp>
      <p:sp>
        <p:nvSpPr>
          <p:cNvPr id="35877" name="Text Box 37"/>
          <p:cNvSpPr txBox="1">
            <a:spLocks noChangeArrowheads="1"/>
          </p:cNvSpPr>
          <p:nvPr/>
        </p:nvSpPr>
        <p:spPr bwMode="auto">
          <a:xfrm>
            <a:off x="3921370" y="1389186"/>
            <a:ext cx="678391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-0.77</a:t>
            </a:r>
          </a:p>
        </p:txBody>
      </p:sp>
      <p:sp>
        <p:nvSpPr>
          <p:cNvPr id="35878" name="Text Box 38"/>
          <p:cNvSpPr txBox="1">
            <a:spLocks noChangeArrowheads="1"/>
          </p:cNvSpPr>
          <p:nvPr/>
        </p:nvSpPr>
        <p:spPr bwMode="auto">
          <a:xfrm>
            <a:off x="3868615" y="3429002"/>
            <a:ext cx="599844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0.82</a:t>
            </a:r>
          </a:p>
        </p:txBody>
      </p:sp>
      <p:sp>
        <p:nvSpPr>
          <p:cNvPr id="35879" name="Text Box 39"/>
          <p:cNvSpPr txBox="1">
            <a:spLocks noChangeArrowheads="1"/>
          </p:cNvSpPr>
          <p:nvPr/>
        </p:nvSpPr>
        <p:spPr bwMode="auto">
          <a:xfrm>
            <a:off x="5257801" y="2373925"/>
            <a:ext cx="678391" cy="3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1846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-1.16</a:t>
            </a:r>
          </a:p>
        </p:txBody>
      </p:sp>
      <p:sp>
        <p:nvSpPr>
          <p:cNvPr id="35880" name="Text Box 40"/>
          <p:cNvSpPr txBox="1">
            <a:spLocks noChangeArrowheads="1"/>
          </p:cNvSpPr>
          <p:nvPr/>
        </p:nvSpPr>
        <p:spPr bwMode="auto">
          <a:xfrm>
            <a:off x="422031" y="4062046"/>
            <a:ext cx="1697901" cy="4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2215">
                <a:latin typeface="Times New Roman" charset="0"/>
                <a:ea typeface="ＭＳ Ｐゴシック" charset="0"/>
              </a:rPr>
              <a:t>例）</a:t>
            </a:r>
            <a:r>
              <a:rPr lang="en-US" altLang="ja-JP" sz="2215">
                <a:latin typeface="ＭＳ Ｐゴシック" charset="0"/>
                <a:ea typeface="ＭＳ Ｐゴシック" charset="0"/>
              </a:rPr>
              <a:t>X</a:t>
            </a:r>
            <a:r>
              <a:rPr lang="en-US" altLang="ja-JP" sz="2215">
                <a:latin typeface="Times New Roman" charset="0"/>
                <a:ea typeface="ＭＳ Ｐゴシック" charset="0"/>
              </a:rPr>
              <a:t>=0, </a:t>
            </a:r>
            <a:r>
              <a:rPr lang="en-US" altLang="ja-JP" sz="2215">
                <a:latin typeface="ＭＳ Ｐゴシック" charset="0"/>
                <a:ea typeface="ＭＳ Ｐゴシック" charset="0"/>
              </a:rPr>
              <a:t>Y</a:t>
            </a:r>
            <a:r>
              <a:rPr lang="en-US" altLang="ja-JP" sz="2215">
                <a:latin typeface="Times New Roman" charset="0"/>
                <a:ea typeface="ＭＳ Ｐゴシック" charset="0"/>
              </a:rPr>
              <a:t>=1</a:t>
            </a:r>
          </a:p>
        </p:txBody>
      </p:sp>
      <p:sp>
        <p:nvSpPr>
          <p:cNvPr id="35881" name="Rectangle 41"/>
          <p:cNvSpPr>
            <a:spLocks noChangeArrowheads="1"/>
          </p:cNvSpPr>
          <p:nvPr/>
        </p:nvSpPr>
        <p:spPr bwMode="auto">
          <a:xfrm>
            <a:off x="7244862" y="1584081"/>
            <a:ext cx="1406769" cy="351692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ea typeface="ＭＳ Ｐゴシック" charset="0"/>
            </a:endParaRPr>
          </a:p>
        </p:txBody>
      </p:sp>
      <p:graphicFrame>
        <p:nvGraphicFramePr>
          <p:cNvPr id="53290" name="Object 42"/>
          <p:cNvGraphicFramePr>
            <a:graphicFrameLocks noChangeAspect="1"/>
          </p:cNvGraphicFramePr>
          <p:nvPr/>
        </p:nvGraphicFramePr>
        <p:xfrm>
          <a:off x="4539763" y="896815"/>
          <a:ext cx="383931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8" name="数式" r:id="rId5" imgW="152268" imgH="215713" progId="Equation.3">
                  <p:embed/>
                </p:oleObj>
              </mc:Choice>
              <mc:Fallback>
                <p:oleObj name="数式" r:id="rId5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9763" y="896815"/>
                        <a:ext cx="383931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91" name="Object 43"/>
          <p:cNvGraphicFramePr>
            <a:graphicFrameLocks noChangeAspect="1"/>
          </p:cNvGraphicFramePr>
          <p:nvPr/>
        </p:nvGraphicFramePr>
        <p:xfrm>
          <a:off x="4523643" y="3077308"/>
          <a:ext cx="416169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9" name="数式" r:id="rId7" imgW="164885" imgH="215619" progId="Equation.3">
                  <p:embed/>
                </p:oleObj>
              </mc:Choice>
              <mc:Fallback>
                <p:oleObj name="数式" r:id="rId7" imgW="164885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3643" y="3077308"/>
                        <a:ext cx="416169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92" name="Object 44"/>
          <p:cNvGraphicFramePr>
            <a:graphicFrameLocks noChangeAspect="1"/>
          </p:cNvGraphicFramePr>
          <p:nvPr/>
        </p:nvGraphicFramePr>
        <p:xfrm>
          <a:off x="5627078" y="1600200"/>
          <a:ext cx="383931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0" name="数式" r:id="rId9" imgW="152268" imgH="215713" progId="Equation.3">
                  <p:embed/>
                </p:oleObj>
              </mc:Choice>
              <mc:Fallback>
                <p:oleObj name="数式" r:id="rId9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7078" y="1600200"/>
                        <a:ext cx="383931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93" name="Object 45"/>
          <p:cNvGraphicFramePr>
            <a:graphicFrameLocks noChangeAspect="1"/>
          </p:cNvGraphicFramePr>
          <p:nvPr/>
        </p:nvGraphicFramePr>
        <p:xfrm>
          <a:off x="600809" y="4484077"/>
          <a:ext cx="383931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1" name="数式" r:id="rId11" imgW="152268" imgH="215713" progId="Equation.3">
                  <p:embed/>
                </p:oleObj>
              </mc:Choice>
              <mc:Fallback>
                <p:oleObj name="数式" r:id="rId11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809" y="4484077"/>
                        <a:ext cx="383931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94" name="Object 46"/>
          <p:cNvGraphicFramePr>
            <a:graphicFrameLocks noChangeAspect="1"/>
          </p:cNvGraphicFramePr>
          <p:nvPr/>
        </p:nvGraphicFramePr>
        <p:xfrm>
          <a:off x="568569" y="5398477"/>
          <a:ext cx="416169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2" name="数式" r:id="rId12" imgW="164885" imgH="215619" progId="Equation.3">
                  <p:embed/>
                </p:oleObj>
              </mc:Choice>
              <mc:Fallback>
                <p:oleObj name="数式" r:id="rId12" imgW="164885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569" y="5398477"/>
                        <a:ext cx="416169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87" name="Text Box 47"/>
          <p:cNvSpPr txBox="1">
            <a:spLocks noChangeArrowheads="1"/>
          </p:cNvSpPr>
          <p:nvPr/>
        </p:nvSpPr>
        <p:spPr bwMode="auto">
          <a:xfrm>
            <a:off x="984739" y="4484078"/>
            <a:ext cx="3610284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ja-JP" sz="2215">
                <a:latin typeface="Times New Roman" charset="0"/>
              </a:rPr>
              <a:t>(0×1.59)+(1×(-1.54))=-1.54</a:t>
            </a:r>
          </a:p>
          <a:p>
            <a:r>
              <a:rPr lang="en-US" altLang="ja-JP" sz="2215">
                <a:latin typeface="Times New Roman" charset="0"/>
              </a:rPr>
              <a:t>f(-1.54-(-0.77))=0.04</a:t>
            </a:r>
          </a:p>
        </p:txBody>
      </p:sp>
      <p:sp>
        <p:nvSpPr>
          <p:cNvPr id="35888" name="Text Box 48"/>
          <p:cNvSpPr txBox="1">
            <a:spLocks noChangeArrowheads="1"/>
          </p:cNvSpPr>
          <p:nvPr/>
        </p:nvSpPr>
        <p:spPr bwMode="auto">
          <a:xfrm>
            <a:off x="1014047" y="5468816"/>
            <a:ext cx="3515706" cy="77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ja-JP" sz="2215">
                <a:latin typeface="Times New Roman" charset="0"/>
              </a:rPr>
              <a:t>(0×1.52)+(1×(-1.56))=0.04</a:t>
            </a:r>
          </a:p>
          <a:p>
            <a:r>
              <a:rPr lang="en-US" altLang="ja-JP" sz="2215">
                <a:latin typeface="Times New Roman" charset="0"/>
              </a:rPr>
              <a:t>f(0.04-0.82)=0.00</a:t>
            </a:r>
          </a:p>
        </p:txBody>
      </p:sp>
      <p:graphicFrame>
        <p:nvGraphicFramePr>
          <p:cNvPr id="53297" name="Object 49"/>
          <p:cNvGraphicFramePr>
            <a:graphicFrameLocks noChangeAspect="1"/>
          </p:cNvGraphicFramePr>
          <p:nvPr/>
        </p:nvGraphicFramePr>
        <p:xfrm>
          <a:off x="4554417" y="4413738"/>
          <a:ext cx="383931" cy="49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3" name="数式" r:id="rId14" imgW="152268" imgH="215713" progId="Equation.3">
                  <p:embed/>
                </p:oleObj>
              </mc:Choice>
              <mc:Fallback>
                <p:oleObj name="数式" r:id="rId14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417" y="4413738"/>
                        <a:ext cx="383931" cy="499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90" name="Text Box 50"/>
          <p:cNvSpPr txBox="1">
            <a:spLocks noChangeArrowheads="1"/>
          </p:cNvSpPr>
          <p:nvPr/>
        </p:nvSpPr>
        <p:spPr bwMode="auto">
          <a:xfrm>
            <a:off x="4906108" y="4498732"/>
            <a:ext cx="3757760" cy="111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ja-JP" sz="2215">
                <a:latin typeface="Times New Roman" charset="0"/>
              </a:rPr>
              <a:t>(0.04×(-2.44))+(0.00×(2.52))</a:t>
            </a:r>
          </a:p>
          <a:p>
            <a:r>
              <a:rPr lang="en-US" altLang="ja-JP" sz="2215">
                <a:latin typeface="Times New Roman" charset="0"/>
              </a:rPr>
              <a:t>=-0.10</a:t>
            </a:r>
          </a:p>
          <a:p>
            <a:r>
              <a:rPr lang="en-US" altLang="ja-JP" sz="2215">
                <a:latin typeface="Times New Roman" charset="0"/>
              </a:rPr>
              <a:t>f(-0.10-(-1.16))=0.99</a:t>
            </a:r>
          </a:p>
        </p:txBody>
      </p:sp>
    </p:spTree>
    <p:extLst>
      <p:ext uri="{BB962C8B-B14F-4D97-AF65-F5344CB8AC3E}">
        <p14:creationId xmlns:p14="http://schemas.microsoft.com/office/powerpoint/2010/main" val="561492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Deep Learning</a:t>
            </a:r>
            <a:r>
              <a:rPr kumimoji="1" lang="ja-JP" altLang="en-US" dirty="0"/>
              <a:t>とは</a:t>
            </a:r>
          </a:p>
        </p:txBody>
      </p:sp>
      <p:sp>
        <p:nvSpPr>
          <p:cNvPr id="191" name="テキスト ボックス 190"/>
          <p:cNvSpPr txBox="1"/>
          <p:nvPr/>
        </p:nvSpPr>
        <p:spPr>
          <a:xfrm>
            <a:off x="3574627" y="5284641"/>
            <a:ext cx="4895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Deep Neural Network (DNN)</a:t>
            </a:r>
            <a:endParaRPr kumimoji="1" lang="ja-JP" altLang="en-US" sz="3200" dirty="0"/>
          </a:p>
        </p:txBody>
      </p:sp>
      <p:sp>
        <p:nvSpPr>
          <p:cNvPr id="192" name="テキスト ボックス 191"/>
          <p:cNvSpPr txBox="1"/>
          <p:nvPr/>
        </p:nvSpPr>
        <p:spPr>
          <a:xfrm>
            <a:off x="106310" y="5161109"/>
            <a:ext cx="3369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従来のニューラルネットワーク</a:t>
            </a:r>
            <a:endParaRPr kumimoji="1" lang="ja-JP" altLang="en-US" sz="2800" dirty="0"/>
          </a:p>
        </p:txBody>
      </p:sp>
      <p:pic>
        <p:nvPicPr>
          <p:cNvPr id="6" name="図 5" descr="D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98" y="1493083"/>
            <a:ext cx="5244177" cy="3316396"/>
          </a:xfrm>
          <a:prstGeom prst="rect">
            <a:avLst/>
          </a:prstGeom>
        </p:spPr>
      </p:pic>
      <p:pic>
        <p:nvPicPr>
          <p:cNvPr id="7" name="図 6" descr="N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2" y="2238573"/>
            <a:ext cx="2145416" cy="20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67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Deep Learning</a:t>
            </a:r>
            <a:r>
              <a:rPr lang="ja-JP" altLang="en-US" dirty="0"/>
              <a:t>の特徴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988942" y="2113139"/>
            <a:ext cx="1615433" cy="709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特徴抽出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5565304" y="2113139"/>
            <a:ext cx="1621774" cy="709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分類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604374" y="2239804"/>
            <a:ext cx="196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特徴量</a:t>
            </a:r>
            <a:endParaRPr kumimoji="1" lang="ja-JP" altLang="en-US" sz="2400" dirty="0"/>
          </a:p>
        </p:txBody>
      </p:sp>
      <p:cxnSp>
        <p:nvCxnSpPr>
          <p:cNvPr id="12" name="直線矢印コネクタ 11"/>
          <p:cNvCxnSpPr>
            <a:stCxn id="8" idx="1"/>
          </p:cNvCxnSpPr>
          <p:nvPr/>
        </p:nvCxnSpPr>
        <p:spPr>
          <a:xfrm>
            <a:off x="3604374" y="2470635"/>
            <a:ext cx="40152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>
            <a:endCxn id="8" idx="3"/>
          </p:cNvCxnSpPr>
          <p:nvPr/>
        </p:nvCxnSpPr>
        <p:spPr>
          <a:xfrm>
            <a:off x="5135768" y="2468006"/>
            <a:ext cx="429537" cy="263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>
            <a:stCxn id="5" idx="3"/>
          </p:cNvCxnSpPr>
          <p:nvPr/>
        </p:nvCxnSpPr>
        <p:spPr>
          <a:xfrm>
            <a:off x="7187078" y="2468004"/>
            <a:ext cx="55392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1435017" y="2461649"/>
            <a:ext cx="55392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345495" y="2230818"/>
            <a:ext cx="1410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入力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741002" y="2239804"/>
            <a:ext cx="83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</a:t>
            </a:r>
          </a:p>
        </p:txBody>
      </p:sp>
      <p:sp>
        <p:nvSpPr>
          <p:cNvPr id="34" name="角丸四角形 33"/>
          <p:cNvSpPr/>
          <p:nvPr/>
        </p:nvSpPr>
        <p:spPr>
          <a:xfrm>
            <a:off x="1629013" y="4587681"/>
            <a:ext cx="5882788" cy="1552099"/>
          </a:xfrm>
          <a:prstGeom prst="roundRect">
            <a:avLst/>
          </a:prstGeom>
          <a:solidFill>
            <a:srgbClr val="FFA4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1988942" y="4860924"/>
            <a:ext cx="1615433" cy="709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特徴抽出</a:t>
            </a:r>
          </a:p>
        </p:txBody>
      </p:sp>
      <p:sp>
        <p:nvSpPr>
          <p:cNvPr id="26" name="正方形/長方形 25"/>
          <p:cNvSpPr/>
          <p:nvPr/>
        </p:nvSpPr>
        <p:spPr>
          <a:xfrm>
            <a:off x="5565304" y="4860924"/>
            <a:ext cx="1621774" cy="709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tx1"/>
                </a:solidFill>
              </a:rPr>
              <a:t>分類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604374" y="4987589"/>
            <a:ext cx="196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/>
              <a:t>特徴量</a:t>
            </a:r>
            <a:endParaRPr kumimoji="1" lang="ja-JP" altLang="en-US" sz="2400" dirty="0"/>
          </a:p>
        </p:txBody>
      </p:sp>
      <p:cxnSp>
        <p:nvCxnSpPr>
          <p:cNvPr id="28" name="直線矢印コネクタ 27"/>
          <p:cNvCxnSpPr>
            <a:stCxn id="27" idx="1"/>
          </p:cNvCxnSpPr>
          <p:nvPr/>
        </p:nvCxnSpPr>
        <p:spPr>
          <a:xfrm>
            <a:off x="3604374" y="5218420"/>
            <a:ext cx="40152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>
            <a:endCxn id="27" idx="3"/>
          </p:cNvCxnSpPr>
          <p:nvPr/>
        </p:nvCxnSpPr>
        <p:spPr>
          <a:xfrm>
            <a:off x="5135768" y="5215791"/>
            <a:ext cx="429537" cy="263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26" idx="3"/>
          </p:cNvCxnSpPr>
          <p:nvPr/>
        </p:nvCxnSpPr>
        <p:spPr>
          <a:xfrm>
            <a:off x="7187078" y="5215789"/>
            <a:ext cx="55392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>
            <a:off x="1435017" y="5209434"/>
            <a:ext cx="55392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457200" y="4978603"/>
            <a:ext cx="1176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入力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741002" y="4987589"/>
            <a:ext cx="831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80204" y="1434496"/>
            <a:ext cx="2633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従来の機械学習</a:t>
            </a:r>
          </a:p>
        </p:txBody>
      </p:sp>
      <p:sp>
        <p:nvSpPr>
          <p:cNvPr id="38" name="右中かっこ 37"/>
          <p:cNvSpPr/>
          <p:nvPr/>
        </p:nvSpPr>
        <p:spPr>
          <a:xfrm rot="5400000">
            <a:off x="6218947" y="2064484"/>
            <a:ext cx="298808" cy="1829082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5406562" y="3072395"/>
            <a:ext cx="192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機械学習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0" name="右中かっこ 39"/>
          <p:cNvSpPr/>
          <p:nvPr/>
        </p:nvSpPr>
        <p:spPr>
          <a:xfrm rot="5400000">
            <a:off x="2614572" y="2064484"/>
            <a:ext cx="298808" cy="1829082"/>
          </a:xfrm>
          <a:prstGeom prst="rightBrac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1849436" y="3072395"/>
            <a:ext cx="188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rgbClr val="0000FF"/>
                </a:solidFill>
              </a:rPr>
              <a:t>人が設計</a:t>
            </a: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83201" y="3868555"/>
            <a:ext cx="2670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Deep Learning</a:t>
            </a:r>
            <a:endParaRPr kumimoji="1" lang="ja-JP" altLang="en-US" sz="2800" dirty="0"/>
          </a:p>
        </p:txBody>
      </p:sp>
      <p:sp>
        <p:nvSpPr>
          <p:cNvPr id="44" name="下矢印 43"/>
          <p:cNvSpPr/>
          <p:nvPr/>
        </p:nvSpPr>
        <p:spPr>
          <a:xfrm>
            <a:off x="4230005" y="3370034"/>
            <a:ext cx="681656" cy="723268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爆発 1 46"/>
          <p:cNvSpPr/>
          <p:nvPr/>
        </p:nvSpPr>
        <p:spPr>
          <a:xfrm>
            <a:off x="2365871" y="5229200"/>
            <a:ext cx="4366369" cy="1536622"/>
          </a:xfrm>
          <a:prstGeom prst="irregularSeal1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Deep Learning</a:t>
            </a:r>
            <a:endParaRPr kumimoji="1" lang="ja-JP" altLang="en-US" sz="28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296856" y="6321365"/>
            <a:ext cx="2161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[Hinton, 2006]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37780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935526-85FD-A746-8015-5AE8C280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ニューラルネットワークのデモ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3993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画風変換（従来手法）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343" y="4103814"/>
            <a:ext cx="3797598" cy="213376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42" y="1592385"/>
            <a:ext cx="2386062" cy="217219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0" y="1592385"/>
            <a:ext cx="3861685" cy="21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5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の発展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4" y="1516292"/>
            <a:ext cx="8733692" cy="534170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134705" y="6326657"/>
            <a:ext cx="3481757" cy="205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738" dirty="0">
                <a:solidFill>
                  <a:srgbClr val="4B4B4B"/>
                </a:solidFill>
                <a:latin typeface="メイリオ" charset="-128"/>
              </a:rPr>
              <a:t>出典：</a:t>
            </a:r>
            <a:r>
              <a:rPr lang="en-US" altLang="ja-JP" sz="738" dirty="0">
                <a:solidFill>
                  <a:srgbClr val="4B4B4B"/>
                </a:solidFill>
                <a:latin typeface="メイリオ" charset="-128"/>
              </a:rPr>
              <a:t>『</a:t>
            </a:r>
            <a:r>
              <a:rPr lang="ja-JP" altLang="en-US" sz="738" dirty="0">
                <a:solidFill>
                  <a:srgbClr val="4B4B4B"/>
                </a:solidFill>
                <a:latin typeface="メイリオ" charset="-128"/>
              </a:rPr>
              <a:t>人工知能は人間を超えるか　ディープラーニングの先にあるもの</a:t>
            </a:r>
            <a:r>
              <a:rPr lang="en-US" altLang="ja-JP" sz="738" dirty="0">
                <a:solidFill>
                  <a:srgbClr val="4B4B4B"/>
                </a:solidFill>
                <a:latin typeface="メイリオ" charset="-128"/>
              </a:rPr>
              <a:t>』</a:t>
            </a:r>
            <a:endParaRPr lang="ja-JP" altLang="en-US" sz="738" dirty="0"/>
          </a:p>
        </p:txBody>
      </p:sp>
    </p:spTree>
    <p:extLst>
      <p:ext uri="{BB962C8B-B14F-4D97-AF65-F5344CB8AC3E}">
        <p14:creationId xmlns:p14="http://schemas.microsoft.com/office/powerpoint/2010/main" val="127181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画風変換（提案手法）</a:t>
            </a:r>
          </a:p>
        </p:txBody>
      </p:sp>
      <p:grpSp>
        <p:nvGrpSpPr>
          <p:cNvPr id="9" name="図形グループ 8"/>
          <p:cNvGrpSpPr/>
          <p:nvPr/>
        </p:nvGrpSpPr>
        <p:grpSpPr>
          <a:xfrm>
            <a:off x="128713" y="1482142"/>
            <a:ext cx="4326296" cy="5215307"/>
            <a:chOff x="128713" y="1482142"/>
            <a:chExt cx="4326296" cy="5215307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13" y="4162825"/>
              <a:ext cx="2498090" cy="2534624"/>
            </a:xfrm>
            <a:prstGeom prst="rect">
              <a:avLst/>
            </a:prstGeom>
          </p:spPr>
        </p:pic>
        <p:sp>
          <p:nvSpPr>
            <p:cNvPr id="6" name="右矢印 5"/>
            <p:cNvSpPr/>
            <p:nvPr/>
          </p:nvSpPr>
          <p:spPr>
            <a:xfrm>
              <a:off x="2975762" y="2978493"/>
              <a:ext cx="1479247" cy="216486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62" y="1482142"/>
              <a:ext cx="2493941" cy="2493941"/>
            </a:xfrm>
            <a:prstGeom prst="rect">
              <a:avLst/>
            </a:prstGeom>
          </p:spPr>
        </p:pic>
      </p:grpSp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68" y="2090050"/>
            <a:ext cx="3772065" cy="377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89" y="263770"/>
            <a:ext cx="2064332" cy="2094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89" y="2381740"/>
            <a:ext cx="2064332" cy="20643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88" y="4500782"/>
            <a:ext cx="2064333" cy="2064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63" y="263770"/>
            <a:ext cx="2094523" cy="2094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63" y="2366109"/>
            <a:ext cx="2094523" cy="2094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62" y="4484079"/>
            <a:ext cx="2094523" cy="2094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06258"/>
            <a:ext cx="2094523" cy="2094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テキスト ボックス 2"/>
          <p:cNvSpPr txBox="1"/>
          <p:nvPr/>
        </p:nvSpPr>
        <p:spPr>
          <a:xfrm>
            <a:off x="4886860" y="731958"/>
            <a:ext cx="641522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92"/>
              <a:t>=</a:t>
            </a:r>
            <a:endParaRPr lang="ja-JP" altLang="en-US" sz="6092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122282" y="3082813"/>
            <a:ext cx="641522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92"/>
              <a:t>+</a:t>
            </a:r>
            <a:endParaRPr lang="ja-JP" altLang="en-US" sz="6092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886859" y="2901987"/>
            <a:ext cx="641522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92"/>
              <a:t>=</a:t>
            </a:r>
            <a:endParaRPr lang="ja-JP" altLang="en-US" sz="6092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886858" y="5019956"/>
            <a:ext cx="641522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92"/>
              <a:t>=</a:t>
            </a:r>
            <a:endParaRPr lang="ja-JP" altLang="en-US" sz="6092" dirty="0"/>
          </a:p>
        </p:txBody>
      </p:sp>
    </p:spTree>
    <p:extLst>
      <p:ext uri="{BB962C8B-B14F-4D97-AF65-F5344CB8AC3E}">
        <p14:creationId xmlns:p14="http://schemas.microsoft.com/office/powerpoint/2010/main" val="1334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06258"/>
            <a:ext cx="2094523" cy="20945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テキスト ボックス 2"/>
          <p:cNvSpPr txBox="1"/>
          <p:nvPr/>
        </p:nvSpPr>
        <p:spPr>
          <a:xfrm>
            <a:off x="4886860" y="731958"/>
            <a:ext cx="641522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92"/>
              <a:t>=</a:t>
            </a:r>
            <a:endParaRPr lang="ja-JP" altLang="en-US" sz="6092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231702" y="3082813"/>
            <a:ext cx="641522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92"/>
              <a:t>+</a:t>
            </a:r>
            <a:endParaRPr lang="ja-JP" altLang="en-US" sz="6092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886859" y="2901987"/>
            <a:ext cx="641522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92"/>
              <a:t>=</a:t>
            </a:r>
            <a:endParaRPr lang="ja-JP" altLang="en-US" sz="6092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886858" y="5019956"/>
            <a:ext cx="641522" cy="1029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6092"/>
              <a:t>=</a:t>
            </a:r>
            <a:endParaRPr lang="ja-JP" altLang="en-US" sz="6092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52" y="287990"/>
            <a:ext cx="2118268" cy="2118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52" y="2431480"/>
            <a:ext cx="2118268" cy="2118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78" y="4580774"/>
            <a:ext cx="1992824" cy="1992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94" y="263770"/>
            <a:ext cx="2142488" cy="2142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93" y="2431480"/>
            <a:ext cx="2082377" cy="2082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793" y="4549748"/>
            <a:ext cx="2023850" cy="2023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3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テキスト ボックス 28"/>
          <p:cNvSpPr txBox="1"/>
          <p:nvPr/>
        </p:nvSpPr>
        <p:spPr>
          <a:xfrm>
            <a:off x="389731" y="1832728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コンテンツ画像</a:t>
            </a:r>
            <a:endParaRPr kumimoji="1" lang="en-US" altLang="ja-JP" sz="2400" dirty="0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3" y="2294394"/>
            <a:ext cx="1352108" cy="1352108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4" y="5308643"/>
            <a:ext cx="1352108" cy="1352108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4" y="3801518"/>
            <a:ext cx="1352108" cy="1352108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41" y="491616"/>
            <a:ext cx="1357459" cy="1357459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25" y="491616"/>
            <a:ext cx="1357459" cy="1357459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509" y="491616"/>
            <a:ext cx="1357459" cy="1357459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93" y="491616"/>
            <a:ext cx="1357459" cy="1357459"/>
          </a:xfrm>
          <a:prstGeom prst="rect">
            <a:avLst/>
          </a:prstGeom>
        </p:spPr>
      </p:pic>
      <p:sp>
        <p:nvSpPr>
          <p:cNvPr id="37" name="テキスト ボックス 36"/>
          <p:cNvSpPr txBox="1"/>
          <p:nvPr/>
        </p:nvSpPr>
        <p:spPr>
          <a:xfrm>
            <a:off x="2804728" y="29951"/>
            <a:ext cx="193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スタイル</a:t>
            </a:r>
            <a:r>
              <a:rPr kumimoji="1" lang="ja-JP" altLang="en-US" sz="2400" dirty="0"/>
              <a:t>画像</a:t>
            </a:r>
            <a:endParaRPr kumimoji="1" lang="en-US" altLang="ja-JP" sz="2400" dirty="0"/>
          </a:p>
        </p:txBody>
      </p:sp>
      <p:sp>
        <p:nvSpPr>
          <p:cNvPr id="38" name="正方形/長方形 37"/>
          <p:cNvSpPr/>
          <p:nvPr/>
        </p:nvSpPr>
        <p:spPr>
          <a:xfrm>
            <a:off x="23596" y="23596"/>
            <a:ext cx="1621410" cy="13958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40" y="2294392"/>
            <a:ext cx="1357459" cy="1357459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25" y="2289043"/>
            <a:ext cx="1357459" cy="1357459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509" y="2289043"/>
            <a:ext cx="1357459" cy="1357459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92" y="2289043"/>
            <a:ext cx="1357459" cy="1357459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786" y="3796167"/>
            <a:ext cx="1357459" cy="1357459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24" y="3796167"/>
            <a:ext cx="1357459" cy="1357459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508" y="3796167"/>
            <a:ext cx="1357459" cy="1357459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92" y="3796167"/>
            <a:ext cx="1357459" cy="1357459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785" y="5308643"/>
            <a:ext cx="1357459" cy="1357459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23" y="5305967"/>
            <a:ext cx="1357459" cy="1357459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508" y="5305966"/>
            <a:ext cx="1357459" cy="1357459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93" y="5303292"/>
            <a:ext cx="1357459" cy="13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4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デモ（</a:t>
            </a:r>
            <a:r>
              <a:rPr kumimoji="1" lang="en-US" altLang="ja-JP" dirty="0"/>
              <a:t>AI</a:t>
            </a:r>
            <a:r>
              <a:rPr kumimoji="1" lang="ja-JP" altLang="en-US" dirty="0"/>
              <a:t>応用例）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E1340E-0F01-C144-8BAB-FAD103B8BAF8}"/>
              </a:ext>
            </a:extLst>
          </p:cNvPr>
          <p:cNvSpPr txBox="1"/>
          <p:nvPr/>
        </p:nvSpPr>
        <p:spPr>
          <a:xfrm>
            <a:off x="1054100" y="1803400"/>
            <a:ext cx="1986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画風変換の動画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動画から音声生成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14610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447800"/>
            <a:ext cx="8966200" cy="4648200"/>
          </a:xfrm>
        </p:spPr>
        <p:txBody>
          <a:bodyPr/>
          <a:lstStyle/>
          <a:p>
            <a:r>
              <a:rPr kumimoji="1" lang="ja-JP" altLang="en-US" dirty="0"/>
              <a:t>教育データマイニング</a:t>
            </a:r>
            <a:endParaRPr kumimoji="1" lang="en-US" altLang="ja-JP" dirty="0"/>
          </a:p>
          <a:p>
            <a:pPr lvl="1"/>
            <a:r>
              <a:rPr lang="ja-JP" altLang="en-US" sz="1800" dirty="0"/>
              <a:t>スキル向上を目的としたコードレビューのためのチェックシートの作成</a:t>
            </a:r>
            <a:endParaRPr lang="en-US" altLang="ja-JP" sz="1800" dirty="0"/>
          </a:p>
          <a:p>
            <a:pPr lvl="1"/>
            <a:r>
              <a:rPr lang="ja-JP" altLang="en-US" sz="1800" dirty="0"/>
              <a:t>問題推薦のための行列因子分解を用いた階層構造の可視化</a:t>
            </a:r>
            <a:endParaRPr lang="en-US" altLang="ja-JP" sz="1800" dirty="0"/>
          </a:p>
          <a:p>
            <a:pPr lvl="1"/>
            <a:r>
              <a:rPr lang="en-US" altLang="ja-JP" sz="1800" dirty="0"/>
              <a:t>Factorization Machines</a:t>
            </a:r>
            <a:r>
              <a:rPr lang="ja-JP" altLang="en-US" sz="1800" dirty="0"/>
              <a:t>を用いた教育データの解析</a:t>
            </a:r>
            <a:endParaRPr kumimoji="1" lang="en-US" altLang="ja-JP" sz="1800" dirty="0"/>
          </a:p>
          <a:p>
            <a:r>
              <a:rPr lang="ja-JP" altLang="en-US" dirty="0"/>
              <a:t>介護支援システム</a:t>
            </a:r>
            <a:endParaRPr lang="en-US" altLang="ja-JP" dirty="0"/>
          </a:p>
          <a:p>
            <a:pPr lvl="1"/>
            <a:r>
              <a:rPr lang="en-US" altLang="ja-JP" sz="1800" dirty="0"/>
              <a:t>CNN</a:t>
            </a:r>
            <a:r>
              <a:rPr lang="ja-JP" altLang="en-US" sz="1800" dirty="0"/>
              <a:t>のアンサンブル学習による文字認識の正誤判定評価</a:t>
            </a:r>
            <a:endParaRPr lang="en-US" altLang="ja-JP" sz="1800" dirty="0"/>
          </a:p>
          <a:p>
            <a:pPr lvl="1"/>
            <a:r>
              <a:rPr lang="en-US" altLang="ja-JP" sz="1800" dirty="0"/>
              <a:t>CNN</a:t>
            </a:r>
            <a:r>
              <a:rPr lang="ja-JP" altLang="en-US" sz="1800" dirty="0"/>
              <a:t>の文字認識を用いた訪問介護支援システム構築のための訓練データ加算</a:t>
            </a:r>
            <a:endParaRPr lang="en-US" altLang="ja-JP" sz="1800" dirty="0"/>
          </a:p>
          <a:p>
            <a:r>
              <a:rPr kumimoji="1" lang="ja-JP" altLang="en-US" dirty="0"/>
              <a:t>ゲリラ豪雨予測（防災科学技術研究所）</a:t>
            </a:r>
            <a:endParaRPr kumimoji="1" lang="en-US" altLang="ja-JP" dirty="0"/>
          </a:p>
          <a:p>
            <a:pPr lvl="1"/>
            <a:r>
              <a:rPr lang="ja-JP" altLang="en-US" sz="1800" dirty="0"/>
              <a:t>ゲリラ豪雨パターン分類のための</a:t>
            </a:r>
            <a:r>
              <a:rPr lang="en-US" altLang="ja-JP" sz="1800" dirty="0"/>
              <a:t>Twitter</a:t>
            </a:r>
            <a:r>
              <a:rPr lang="ja-JP" altLang="en-US" sz="1800" dirty="0"/>
              <a:t>を用いた</a:t>
            </a:r>
            <a:r>
              <a:rPr lang="ja-JP" altLang="en-US" sz="1800"/>
              <a:t>ラベル付け自動化</a:t>
            </a:r>
            <a:endParaRPr lang="en-US" altLang="ja-JP" sz="1800" dirty="0"/>
          </a:p>
          <a:p>
            <a:pPr lvl="1"/>
            <a:r>
              <a:rPr lang="ja-JP" altLang="en-US" sz="1800">
                <a:solidFill>
                  <a:srgbClr val="FF0000"/>
                </a:solidFill>
              </a:rPr>
              <a:t>気象データと公共交通機関の関連調査と影響予測システムの構築</a:t>
            </a:r>
            <a:endParaRPr kumimoji="1" lang="en-US" altLang="ja-JP" sz="1800" dirty="0">
              <a:solidFill>
                <a:srgbClr val="FF0000"/>
              </a:solidFill>
            </a:endParaRPr>
          </a:p>
          <a:p>
            <a:r>
              <a:rPr lang="ja-JP" altLang="en-US" dirty="0"/>
              <a:t>オープンデータ利活用（木更津市役所）</a:t>
            </a:r>
            <a:endParaRPr lang="en-US" altLang="ja-JP" dirty="0"/>
          </a:p>
          <a:p>
            <a:pPr lvl="1"/>
            <a:r>
              <a:rPr lang="en-US" altLang="ja-JP" sz="1800" dirty="0"/>
              <a:t>PCA</a:t>
            </a:r>
            <a:r>
              <a:rPr lang="ja-JP" altLang="en-US" sz="1800" dirty="0"/>
              <a:t>と</a:t>
            </a:r>
            <a:r>
              <a:rPr lang="en-US" altLang="ja-JP" sz="1800" dirty="0"/>
              <a:t>GMM</a:t>
            </a:r>
            <a:r>
              <a:rPr lang="ja-JP" altLang="en-US" sz="1800" dirty="0"/>
              <a:t>を用いた血液検査データからの保健師指導効果の可視化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28387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4294967295"/>
          </p:nvPr>
        </p:nvSpPr>
        <p:spPr>
          <a:xfrm>
            <a:off x="322153" y="1460179"/>
            <a:ext cx="8589003" cy="4840166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自己紹介</a:t>
            </a:r>
            <a:endParaRPr lang="en-US" altLang="ja-JP" sz="3600" dirty="0"/>
          </a:p>
          <a:p>
            <a:r>
              <a:rPr lang="en-US" altLang="ja-JP" sz="3600" dirty="0"/>
              <a:t>AI</a:t>
            </a:r>
            <a:r>
              <a:rPr lang="ja-JP" altLang="en-US" sz="3600"/>
              <a:t>最前線</a:t>
            </a:r>
            <a:endParaRPr lang="en-US" altLang="ja-JP" sz="3600" dirty="0"/>
          </a:p>
          <a:p>
            <a:r>
              <a:rPr lang="en-US" altLang="ja-JP" sz="3600" dirty="0"/>
              <a:t>Deep Learning</a:t>
            </a:r>
            <a:r>
              <a:rPr lang="ja-JP" altLang="en-US" sz="3600"/>
              <a:t>の仕組み</a:t>
            </a:r>
            <a:endParaRPr lang="en-US" altLang="ja-JP" sz="3600" dirty="0"/>
          </a:p>
          <a:p>
            <a:r>
              <a:rPr lang="ja-JP" altLang="en-US" sz="3600">
                <a:solidFill>
                  <a:srgbClr val="FF0000"/>
                </a:solidFill>
              </a:rPr>
              <a:t>具体的</a:t>
            </a:r>
            <a:r>
              <a:rPr lang="ja-JP" altLang="en-US" sz="3600" dirty="0">
                <a:solidFill>
                  <a:srgbClr val="FF0000"/>
                </a:solidFill>
              </a:rPr>
              <a:t>な研究成果</a:t>
            </a:r>
            <a:endParaRPr lang="en-US" altLang="ja-JP" sz="3600" dirty="0">
              <a:solidFill>
                <a:srgbClr val="FF0000"/>
              </a:solidFill>
            </a:endParaRPr>
          </a:p>
          <a:p>
            <a:pPr lvl="1"/>
            <a:r>
              <a:rPr lang="ja-JP" altLang="en-US" sz="3200"/>
              <a:t>気象データと公共交通機関の関連調査と</a:t>
            </a:r>
            <a:br>
              <a:rPr lang="en-US" altLang="ja-JP" sz="3200" dirty="0"/>
            </a:br>
            <a:r>
              <a:rPr lang="ja-JP" altLang="en-US" sz="3200"/>
              <a:t>影響予測システムの構築</a:t>
            </a:r>
            <a:endParaRPr lang="en-US" altLang="ja-JP" sz="3200" dirty="0"/>
          </a:p>
          <a:p>
            <a:r>
              <a:rPr lang="ja-JP" altLang="en-US" sz="3600"/>
              <a:t>まとめ</a:t>
            </a:r>
            <a:endParaRPr lang="en-US" altLang="ja-JP" sz="3600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</p:spTree>
    <p:extLst>
      <p:ext uri="{BB962C8B-B14F-4D97-AF65-F5344CB8AC3E}">
        <p14:creationId xmlns:p14="http://schemas.microsoft.com/office/powerpoint/2010/main" val="3093866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4294967295"/>
          </p:nvPr>
        </p:nvSpPr>
        <p:spPr>
          <a:xfrm>
            <a:off x="322153" y="1460179"/>
            <a:ext cx="8589003" cy="4840166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自己紹介</a:t>
            </a:r>
            <a:endParaRPr lang="en-US" altLang="ja-JP" sz="3600" dirty="0"/>
          </a:p>
          <a:p>
            <a:r>
              <a:rPr lang="en-US" altLang="ja-JP" sz="3600" dirty="0"/>
              <a:t>AI</a:t>
            </a:r>
            <a:r>
              <a:rPr lang="ja-JP" altLang="en-US" sz="3600"/>
              <a:t>最前線</a:t>
            </a:r>
            <a:endParaRPr lang="en-US" altLang="ja-JP" sz="3600" dirty="0"/>
          </a:p>
          <a:p>
            <a:r>
              <a:rPr lang="en-US" altLang="ja-JP" sz="3600" dirty="0"/>
              <a:t>Deep Learning</a:t>
            </a:r>
            <a:r>
              <a:rPr lang="ja-JP" altLang="en-US" sz="3600"/>
              <a:t>の仕組み</a:t>
            </a:r>
            <a:endParaRPr lang="en-US" altLang="ja-JP" sz="3600" dirty="0"/>
          </a:p>
          <a:p>
            <a:r>
              <a:rPr lang="ja-JP" altLang="en-US" sz="3600"/>
              <a:t>具体的</a:t>
            </a:r>
            <a:r>
              <a:rPr lang="ja-JP" altLang="en-US" sz="3600" dirty="0"/>
              <a:t>な研究成果</a:t>
            </a:r>
            <a:endParaRPr lang="en-US" altLang="ja-JP" sz="3600" dirty="0"/>
          </a:p>
          <a:p>
            <a:pPr lvl="1"/>
            <a:r>
              <a:rPr lang="ja-JP" altLang="en-US" sz="3200"/>
              <a:t>気象データと公共交通機関の関連調査と</a:t>
            </a:r>
            <a:br>
              <a:rPr lang="en-US" altLang="ja-JP" sz="3200" dirty="0"/>
            </a:br>
            <a:r>
              <a:rPr lang="ja-JP" altLang="en-US" sz="3200"/>
              <a:t>影響予測システムの構築</a:t>
            </a:r>
            <a:endParaRPr lang="en-US" altLang="ja-JP" sz="3200" dirty="0"/>
          </a:p>
          <a:p>
            <a:r>
              <a:rPr lang="ja-JP" altLang="en-US" sz="3600">
                <a:solidFill>
                  <a:srgbClr val="FF0000"/>
                </a:solidFill>
              </a:rPr>
              <a:t>まとめ</a:t>
            </a:r>
            <a:endParaRPr lang="en-US" altLang="ja-JP" sz="3600" dirty="0">
              <a:solidFill>
                <a:srgbClr val="FF0000"/>
              </a:solidFill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</p:spTree>
    <p:extLst>
      <p:ext uri="{BB962C8B-B14F-4D97-AF65-F5344CB8AC3E}">
        <p14:creationId xmlns:p14="http://schemas.microsoft.com/office/powerpoint/2010/main" val="3190378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7655" y="1989985"/>
            <a:ext cx="8911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これから</a:t>
            </a:r>
            <a:r>
              <a:rPr kumimoji="1" lang="en-US" altLang="ja-JP" sz="2800" dirty="0"/>
              <a:t>AI</a:t>
            </a:r>
            <a:r>
              <a:rPr kumimoji="1" lang="ja-JP" altLang="en-US" sz="2800" dirty="0"/>
              <a:t>技術が様々な分野で利用されることは</a:t>
            </a:r>
            <a:endParaRPr kumimoji="1" lang="en-US" altLang="ja-JP" sz="2800" dirty="0"/>
          </a:p>
          <a:p>
            <a:r>
              <a:rPr kumimoji="1" lang="ja-JP" altLang="en-US" sz="2800" dirty="0"/>
              <a:t>間違いない．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現代社会において，</a:t>
            </a:r>
            <a:r>
              <a:rPr lang="en-US" altLang="ja-JP" sz="2800" dirty="0"/>
              <a:t>AI</a:t>
            </a:r>
            <a:r>
              <a:rPr lang="ja-JP" altLang="en-US" sz="2800"/>
              <a:t>は不可欠</a:t>
            </a:r>
            <a:r>
              <a:rPr lang="ja-JP" altLang="en-US" sz="2800" dirty="0"/>
              <a:t>な技術要素となる．</a:t>
            </a:r>
            <a:endParaRPr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今後，</a:t>
            </a:r>
            <a:r>
              <a:rPr kumimoji="1" lang="en-US" altLang="ja-JP" sz="2800" dirty="0"/>
              <a:t>AI</a:t>
            </a:r>
            <a:r>
              <a:rPr kumimoji="1" lang="ja-JP" altLang="en-US" sz="2800" dirty="0"/>
              <a:t>技術をどのように活用するのかが課題となる．</a:t>
            </a:r>
          </a:p>
        </p:txBody>
      </p:sp>
    </p:spTree>
    <p:extLst>
      <p:ext uri="{BB962C8B-B14F-4D97-AF65-F5344CB8AC3E}">
        <p14:creationId xmlns:p14="http://schemas.microsoft.com/office/powerpoint/2010/main" val="1736749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E0CC79-BEF8-AE4E-82B3-D7BFC5AC0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1447800"/>
            <a:ext cx="7010400" cy="990600"/>
          </a:xfrm>
        </p:spPr>
        <p:txBody>
          <a:bodyPr/>
          <a:lstStyle/>
          <a:p>
            <a:r>
              <a:rPr kumimoji="1" lang="ja-JP" altLang="en-US"/>
              <a:t>もし，時間があれば．．．</a:t>
            </a:r>
            <a:br>
              <a:rPr kumimoji="1" lang="en-US" altLang="ja-JP" dirty="0"/>
            </a:br>
            <a:r>
              <a:rPr kumimoji="1" lang="ja-JP" altLang="en-US"/>
              <a:t>「</a:t>
            </a:r>
            <a:r>
              <a:rPr kumimoji="1" lang="en-US" altLang="ja-JP" dirty="0"/>
              <a:t>AI</a:t>
            </a:r>
            <a:r>
              <a:rPr kumimoji="1" lang="ja-JP" altLang="en-US"/>
              <a:t>と倫理」について</a:t>
            </a:r>
          </a:p>
        </p:txBody>
      </p:sp>
    </p:spTree>
    <p:extLst>
      <p:ext uri="{BB962C8B-B14F-4D97-AF65-F5344CB8AC3E}">
        <p14:creationId xmlns:p14="http://schemas.microsoft.com/office/powerpoint/2010/main" val="367774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FFA931-918F-0A4F-8541-6A4A8E893313}"/>
              </a:ext>
            </a:extLst>
          </p:cNvPr>
          <p:cNvSpPr/>
          <p:nvPr/>
        </p:nvSpPr>
        <p:spPr>
          <a:xfrm>
            <a:off x="0" y="0"/>
            <a:ext cx="1795346" cy="14162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6" y="1162116"/>
            <a:ext cx="8575366" cy="516542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4675098" y="6282386"/>
            <a:ext cx="4572000" cy="2058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738"/>
              <a:t>http://judiciary.asahi.com/fukabori/2017032300001.html</a:t>
            </a:r>
          </a:p>
        </p:txBody>
      </p:sp>
    </p:spTree>
    <p:extLst>
      <p:ext uri="{BB962C8B-B14F-4D97-AF65-F5344CB8AC3E}">
        <p14:creationId xmlns:p14="http://schemas.microsoft.com/office/powerpoint/2010/main" val="1528118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人工知能に取って代わられると</a:t>
            </a:r>
            <a:br>
              <a:rPr lang="en-US" altLang="ja-JP" dirty="0"/>
            </a:br>
            <a:r>
              <a:rPr lang="ja-JP" altLang="en-US" dirty="0"/>
              <a:t>予想される職業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/>
        </p:nvGraphicFramePr>
        <p:xfrm>
          <a:off x="92252" y="1591070"/>
          <a:ext cx="8872638" cy="5061360"/>
        </p:xfrm>
        <a:graphic>
          <a:graphicData uri="http://schemas.openxmlformats.org/drawingml/2006/table">
            <a:tbl>
              <a:tblPr/>
              <a:tblGrid>
                <a:gridCol w="4436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 dirty="0">
                          <a:effectLst/>
                        </a:rPr>
                        <a:t>電話販売員（テレマーケター）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銀行の窓口係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不動産登記の審査・調査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荷物の発送・受け取り係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手縫いの仕立て屋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レストランの案内係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コンピュータを使ったデータの収集・加工・分析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動物のブリーダー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保険業者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給与・福利厚生担当者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貨物取扱人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レジ係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税務申告代行者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娯楽施設の案内係、チケットもぎり係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 dirty="0">
                          <a:effectLst/>
                        </a:rPr>
                        <a:t>銀行の新規口座開設担当者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パラリーガル、弁護士助手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図書館司書の補助員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苦情の処理・調査担当者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データ入力作業員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メガネ、コンタクトレンズの技術者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保険金請求・保険契約代行者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殺虫剤の混合、散布の技術者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証券会社の一般事務員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測量技術者、地図作製技術者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（住宅・教育・自動車ローンなどの）融資担当者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造園・用地管理の作業員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自動車保険鑑定人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>
                          <a:effectLst/>
                        </a:rPr>
                        <a:t>建設機器のオペレーター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424"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 dirty="0">
                          <a:effectLst/>
                        </a:rPr>
                        <a:t>スポーツの審判員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ja-JP" altLang="en-US" sz="1600" dirty="0">
                          <a:effectLst/>
                        </a:rPr>
                        <a:t>訪問販売員、露店商人</a:t>
                      </a:r>
                    </a:p>
                  </a:txBody>
                  <a:tcPr marL="74867" marR="74867" marT="46792" marB="46792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60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の倫理問題デモ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2926" y="2662990"/>
            <a:ext cx="1220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>
                <a:hlinkClick r:id="rId2"/>
              </a:rPr>
              <a:t>https</a:t>
            </a:r>
            <a:r>
              <a:rPr lang="en-US" altLang="ja-JP" dirty="0">
                <a:hlinkClick r:id="rId2"/>
              </a:rPr>
              <a:t>://www.youtube.com/watch?v=ixIoDYVfKA0&amp;list=PLJ2TOkh9KONz9EoBnkSeq9WIVlZEk0QW2&amp;index=2&amp;t=0s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52926" y="229365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Roboto" charset="0"/>
              </a:rPr>
              <a:t>The ethical dilemma of self-driving cars - </a:t>
            </a:r>
            <a:r>
              <a:rPr lang="en-US" altLang="ja-JP">
                <a:latin typeface="Roboto" charset="0"/>
              </a:rPr>
              <a:t>Patrick Lin</a:t>
            </a:r>
            <a:endParaRPr lang="en-US" altLang="ja-JP" dirty="0">
              <a:latin typeface="Roboto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2926" y="3601091"/>
            <a:ext cx="5333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エクス・マキナ</a:t>
            </a:r>
            <a:endParaRPr kumimoji="1" lang="en-US" altLang="ja-JP" dirty="0"/>
          </a:p>
          <a:p>
            <a:r>
              <a:rPr lang="en-US" altLang="ja-JP" dirty="0">
                <a:hlinkClick r:id="rId3"/>
              </a:rPr>
              <a:t>https://www.youtube.com/watch?v=D9UOrMgCfSs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2926" y="4816191"/>
            <a:ext cx="7122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Detroit: Become Human</a:t>
            </a:r>
            <a:endParaRPr kumimoji="1" lang="en-US" altLang="ja-JP" dirty="0"/>
          </a:p>
          <a:p>
            <a:r>
              <a:rPr lang="en-US" altLang="ja-JP" dirty="0">
                <a:hlinkClick r:id="rId4"/>
              </a:rPr>
              <a:t>https://www.jp.playstation.com/games/detroit-become-human/trailer/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1412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1F665E-4235-E544-844D-24D9DE72B09C}"/>
              </a:ext>
            </a:extLst>
          </p:cNvPr>
          <p:cNvSpPr/>
          <p:nvPr/>
        </p:nvSpPr>
        <p:spPr>
          <a:xfrm>
            <a:off x="0" y="0"/>
            <a:ext cx="1795346" cy="14162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769"/>
            <a:ext cx="7747194" cy="633046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330283" y="4292387"/>
            <a:ext cx="391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rgbClr val="1C2022"/>
                </a:solidFill>
                <a:latin typeface="Helvetica" charset="0"/>
              </a:rPr>
              <a:t>AlphaGo</a:t>
            </a:r>
            <a:r>
              <a:rPr lang="ja-JP" altLang="en-US" dirty="0">
                <a:solidFill>
                  <a:srgbClr val="1C2022"/>
                </a:solidFill>
                <a:latin typeface="Helvetica" charset="0"/>
              </a:rPr>
              <a:t>・</a:t>
            </a:r>
            <a:r>
              <a:rPr lang="en-US" altLang="ja-JP" dirty="0">
                <a:solidFill>
                  <a:srgbClr val="1C2022"/>
                </a:solidFill>
                <a:latin typeface="Helvetica" charset="0"/>
              </a:rPr>
              <a:t>Zero</a:t>
            </a:r>
          </a:p>
          <a:p>
            <a:r>
              <a:rPr lang="ja-JP" altLang="en-US" dirty="0">
                <a:solidFill>
                  <a:srgbClr val="1C2022"/>
                </a:solidFill>
                <a:latin typeface="Helvetica" charset="0"/>
              </a:rPr>
              <a:t>初代アルファ碁に</a:t>
            </a:r>
            <a:r>
              <a:rPr lang="en-US" altLang="ja-JP" dirty="0">
                <a:solidFill>
                  <a:srgbClr val="1C2022"/>
                </a:solidFill>
                <a:latin typeface="Helvetica" charset="0"/>
              </a:rPr>
              <a:t>100</a:t>
            </a:r>
            <a:r>
              <a:rPr lang="ja-JP" altLang="en-US" dirty="0">
                <a:solidFill>
                  <a:srgbClr val="1C2022"/>
                </a:solidFill>
                <a:latin typeface="Helvetica" charset="0"/>
              </a:rPr>
              <a:t>－</a:t>
            </a:r>
            <a:r>
              <a:rPr lang="en-US" altLang="ja-JP" dirty="0">
                <a:solidFill>
                  <a:srgbClr val="1C2022"/>
                </a:solidFill>
                <a:latin typeface="Helvetica" charset="0"/>
              </a:rPr>
              <a:t>0</a:t>
            </a:r>
            <a:r>
              <a:rPr lang="ja-JP" altLang="en-US" dirty="0">
                <a:solidFill>
                  <a:srgbClr val="1C2022"/>
                </a:solidFill>
                <a:latin typeface="Helvetica" charset="0"/>
              </a:rPr>
              <a:t>．</a:t>
            </a:r>
            <a:endParaRPr lang="en-US" altLang="ja-JP" dirty="0">
              <a:solidFill>
                <a:srgbClr val="1C2022"/>
              </a:solidFill>
              <a:latin typeface="Helvetica" charset="0"/>
            </a:endParaRPr>
          </a:p>
          <a:p>
            <a:r>
              <a:rPr lang="ja-JP" altLang="en-US" dirty="0">
                <a:solidFill>
                  <a:srgbClr val="1C2022"/>
                </a:solidFill>
                <a:latin typeface="Helvetica" charset="0"/>
              </a:rPr>
              <a:t>二代目</a:t>
            </a:r>
            <a:r>
              <a:rPr lang="en-US" altLang="ja-JP" dirty="0">
                <a:solidFill>
                  <a:srgbClr val="1C2022"/>
                </a:solidFill>
                <a:latin typeface="Helvetica" charset="0"/>
              </a:rPr>
              <a:t>Master</a:t>
            </a:r>
            <a:r>
              <a:rPr lang="ja-JP" altLang="en-US" dirty="0">
                <a:solidFill>
                  <a:srgbClr val="1C2022"/>
                </a:solidFill>
                <a:latin typeface="Helvetica" charset="0"/>
              </a:rPr>
              <a:t>アルファ碁に</a:t>
            </a:r>
            <a:r>
              <a:rPr lang="en-US" altLang="ja-JP" dirty="0">
                <a:solidFill>
                  <a:srgbClr val="1C2022"/>
                </a:solidFill>
                <a:latin typeface="Helvetica" charset="0"/>
              </a:rPr>
              <a:t>89</a:t>
            </a:r>
            <a:r>
              <a:rPr lang="ja-JP" altLang="en-US" dirty="0">
                <a:solidFill>
                  <a:srgbClr val="1C2022"/>
                </a:solidFill>
                <a:latin typeface="Helvetica" charset="0"/>
              </a:rPr>
              <a:t>－</a:t>
            </a:r>
            <a:r>
              <a:rPr lang="en-US" altLang="ja-JP" dirty="0">
                <a:solidFill>
                  <a:srgbClr val="1C2022"/>
                </a:solidFill>
                <a:latin typeface="Helvetica" charset="0"/>
              </a:rPr>
              <a:t>11</a:t>
            </a:r>
            <a:r>
              <a:rPr lang="ja-JP" altLang="en-US" dirty="0">
                <a:solidFill>
                  <a:srgbClr val="1C2022"/>
                </a:solidFill>
                <a:latin typeface="Helvetica" charset="0"/>
              </a:rPr>
              <a:t>．</a:t>
            </a:r>
            <a:endParaRPr lang="en-US" altLang="ja-JP" dirty="0">
              <a:solidFill>
                <a:srgbClr val="1C2022"/>
              </a:solidFill>
              <a:latin typeface="Helvetica" charset="0"/>
            </a:endParaRPr>
          </a:p>
          <a:p>
            <a:r>
              <a:rPr lang="ja-JP" altLang="en-US" dirty="0">
                <a:solidFill>
                  <a:srgbClr val="1C2022"/>
                </a:solidFill>
                <a:latin typeface="Helvetica" charset="0"/>
              </a:rPr>
              <a:t>レーティングは</a:t>
            </a:r>
            <a:r>
              <a:rPr lang="en-US" altLang="ja-JP" dirty="0">
                <a:solidFill>
                  <a:srgbClr val="1C2022"/>
                </a:solidFill>
                <a:latin typeface="Helvetica" charset="0"/>
              </a:rPr>
              <a:t>5000</a:t>
            </a:r>
            <a:r>
              <a:rPr lang="ja-JP" altLang="en-US" dirty="0">
                <a:solidFill>
                  <a:srgbClr val="1C2022"/>
                </a:solidFill>
                <a:latin typeface="Helvetica" charset="0"/>
              </a:rPr>
              <a:t>超．</a:t>
            </a:r>
            <a:endParaRPr lang="en-US" altLang="ja-JP" dirty="0">
              <a:solidFill>
                <a:srgbClr val="1C2022"/>
              </a:solidFill>
              <a:latin typeface="Helvetica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2" y="1536847"/>
            <a:ext cx="2942492" cy="16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1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, 男, 抽象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3035768D-B41D-CB45-A34C-BF2838ECA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15" y="0"/>
            <a:ext cx="6064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62C74B-1F79-E649-9AE7-75B6613A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lang="ja-JP" altLang="en-US"/>
              <a:t>とは？</a:t>
            </a:r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F7BD95E-9BF2-1F4B-910E-84DC0F71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640"/>
            <a:ext cx="9144000" cy="42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脳の情報処理</a:t>
            </a:r>
            <a:endParaRPr kumimoji="1" lang="ja-JP" altLang="en-US" dirty="0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/>
        </p:nvGraphicFramePr>
        <p:xfrm>
          <a:off x="1408162" y="959612"/>
          <a:ext cx="5594252" cy="589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文書" r:id="rId3" imgW="7467600" imgH="7874000" progId="Word.Document.12">
                  <p:embed/>
                </p:oleObj>
              </mc:Choice>
              <mc:Fallback>
                <p:oleObj name="文書" r:id="rId3" imgW="7467600" imgH="787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8162" y="959612"/>
                        <a:ext cx="5594252" cy="5898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4564434"/>
      </p:ext>
    </p:extLst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">
      <a:dk1>
        <a:srgbClr val="333333"/>
      </a:dk1>
      <a:lt1>
        <a:srgbClr val="FFFFFF"/>
      </a:lt1>
      <a:dk2>
        <a:srgbClr val="3366FF"/>
      </a:dk2>
      <a:lt2>
        <a:srgbClr val="808080"/>
      </a:lt2>
      <a:accent1>
        <a:srgbClr val="6699FF"/>
      </a:accent1>
      <a:accent2>
        <a:srgbClr val="FF9900"/>
      </a:accent2>
      <a:accent3>
        <a:srgbClr val="FFFFFF"/>
      </a:accent3>
      <a:accent4>
        <a:srgbClr val="2A2A2A"/>
      </a:accent4>
      <a:accent5>
        <a:srgbClr val="B8CAFF"/>
      </a:accent5>
      <a:accent6>
        <a:srgbClr val="E78A00"/>
      </a:accent6>
      <a:hlink>
        <a:srgbClr val="FF3300"/>
      </a:hlink>
      <a:folHlink>
        <a:srgbClr val="FF5050"/>
      </a:folHlink>
    </a:clrScheme>
    <a:fontScheme name="Office テーマ">
      <a:majorFont>
        <a:latin typeface="Lucida Sans Unicode"/>
        <a:ea typeface="ＭＳ Ｐゴシック"/>
        <a:cs typeface=""/>
      </a:majorFont>
      <a:minorFont>
        <a:latin typeface="Lucida Sans Unicode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テーマ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テーマ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テーマ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cool14-s-4</Template>
  <TotalTime>11251</TotalTime>
  <Words>1891</Words>
  <Application>Microsoft Macintosh PowerPoint</Application>
  <PresentationFormat>画面に合わせる (4:3)</PresentationFormat>
  <Paragraphs>446</Paragraphs>
  <Slides>51</Slides>
  <Notes>20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51</vt:i4>
      </vt:variant>
    </vt:vector>
  </HeadingPairs>
  <TitlesOfParts>
    <vt:vector size="63" baseType="lpstr">
      <vt:lpstr>ＭＳ Ｐゴシック</vt:lpstr>
      <vt:lpstr>Roboto</vt:lpstr>
      <vt:lpstr>メイリオ</vt:lpstr>
      <vt:lpstr>メイリオ</vt:lpstr>
      <vt:lpstr>Arial</vt:lpstr>
      <vt:lpstr>Helvetica</vt:lpstr>
      <vt:lpstr>Lucida Sans Unicode</vt:lpstr>
      <vt:lpstr>Times New Roman</vt:lpstr>
      <vt:lpstr>Wingdings</vt:lpstr>
      <vt:lpstr>pop</vt:lpstr>
      <vt:lpstr>文書</vt:lpstr>
      <vt:lpstr>数式</vt:lpstr>
      <vt:lpstr>ニューラルネットワークの説明</vt:lpstr>
      <vt:lpstr>目次</vt:lpstr>
      <vt:lpstr>AIの歴史</vt:lpstr>
      <vt:lpstr>AIの発展</vt:lpstr>
      <vt:lpstr>PowerPoint プレゼンテーション</vt:lpstr>
      <vt:lpstr>PowerPoint プレゼンテーション</vt:lpstr>
      <vt:lpstr>PowerPoint プレゼンテーション</vt:lpstr>
      <vt:lpstr>AIとは？</vt:lpstr>
      <vt:lpstr>脳の情報処理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前向き計算の例</vt:lpstr>
      <vt:lpstr>前向き計算の例</vt:lpstr>
      <vt:lpstr>前向き計算の例</vt:lpstr>
      <vt:lpstr>PowerPoint プレゼンテーション</vt:lpstr>
      <vt:lpstr>PowerPoint プレゼンテーション</vt:lpstr>
      <vt:lpstr>実際に動かしてみよう！</vt:lpstr>
      <vt:lpstr>前向き計算の例</vt:lpstr>
      <vt:lpstr>前向き計算の例</vt:lpstr>
      <vt:lpstr>前向き計算の例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Deep Learningとは</vt:lpstr>
      <vt:lpstr>Deep Learningの特徴</vt:lpstr>
      <vt:lpstr>ニューラルネットワークのデモ</vt:lpstr>
      <vt:lpstr>画風変換（従来手法）</vt:lpstr>
      <vt:lpstr>画風変換（提案手法）</vt:lpstr>
      <vt:lpstr>PowerPoint プレゼンテーション</vt:lpstr>
      <vt:lpstr>PowerPoint プレゼンテーション</vt:lpstr>
      <vt:lpstr>PowerPoint プレゼンテーション</vt:lpstr>
      <vt:lpstr>デモ（AI応用例）</vt:lpstr>
      <vt:lpstr>研究</vt:lpstr>
      <vt:lpstr>目次</vt:lpstr>
      <vt:lpstr>目次</vt:lpstr>
      <vt:lpstr>まとめ</vt:lpstr>
      <vt:lpstr>もし，時間があれば．．． 「AIと倫理」について</vt:lpstr>
      <vt:lpstr>人工知能に取って代わられると 予想される職業</vt:lpstr>
      <vt:lpstr>AIの倫理問題デモ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医療・福祉施設で用いる 紙媒体記録用紙の 電子データ化の実現</dc:title>
  <dc:creator>加藤雄大</dc:creator>
  <cp:lastModifiedBy>大枝　 真一</cp:lastModifiedBy>
  <cp:revision>457</cp:revision>
  <dcterms:created xsi:type="dcterms:W3CDTF">2009-11-05T08:23:42Z</dcterms:created>
  <dcterms:modified xsi:type="dcterms:W3CDTF">2020-01-23T05:53:06Z</dcterms:modified>
</cp:coreProperties>
</file>